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59" r:id="rId6"/>
    <p:sldId id="268" r:id="rId7"/>
    <p:sldId id="269" r:id="rId8"/>
    <p:sldId id="270" r:id="rId9"/>
    <p:sldId id="258" r:id="rId10"/>
    <p:sldId id="277" r:id="rId11"/>
    <p:sldId id="278" r:id="rId12"/>
    <p:sldId id="271" r:id="rId13"/>
    <p:sldId id="260" r:id="rId14"/>
    <p:sldId id="279" r:id="rId15"/>
    <p:sldId id="280" r:id="rId16"/>
    <p:sldId id="272" r:id="rId17"/>
    <p:sldId id="261" r:id="rId18"/>
    <p:sldId id="287" r:id="rId19"/>
    <p:sldId id="288" r:id="rId20"/>
    <p:sldId id="273" r:id="rId21"/>
    <p:sldId id="262" r:id="rId22"/>
    <p:sldId id="281" r:id="rId23"/>
    <p:sldId id="282" r:id="rId24"/>
    <p:sldId id="274" r:id="rId25"/>
    <p:sldId id="263" r:id="rId26"/>
    <p:sldId id="283" r:id="rId27"/>
    <p:sldId id="284" r:id="rId28"/>
    <p:sldId id="275" r:id="rId29"/>
    <p:sldId id="264" r:id="rId30"/>
    <p:sldId id="285" r:id="rId31"/>
    <p:sldId id="286" r:id="rId32"/>
    <p:sldId id="276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6" Type="http://schemas.openxmlformats.org/officeDocument/2006/relationships/image" Target="../media/image41.jpe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9600" dirty="0" smtClean="0"/>
              <a:t>ross </a:t>
            </a:r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9600" dirty="0" smtClean="0"/>
              <a:t>utting </a:t>
            </a:r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9600" dirty="0" smtClean="0"/>
              <a:t>oncepts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Science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67038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Cause and Effect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462716"/>
          </a:xfrm>
        </p:spPr>
        <p:txBody>
          <a:bodyPr>
            <a:noAutofit/>
          </a:bodyPr>
          <a:lstStyle/>
          <a:p>
            <a:r>
              <a:rPr lang="en-US" sz="3100" dirty="0" smtClean="0">
                <a:latin typeface="Bangla MN"/>
                <a:cs typeface="Bangla MN"/>
              </a:rPr>
              <a:t>Events have causes that generate observable patterns.</a:t>
            </a:r>
          </a:p>
          <a:p>
            <a:r>
              <a:rPr lang="en-US" sz="3100" dirty="0" smtClean="0">
                <a:latin typeface="Bangla MN"/>
                <a:cs typeface="Bangla MN"/>
              </a:rPr>
              <a:t>Cause and effect relationships can be used to explain change.</a:t>
            </a:r>
          </a:p>
          <a:p>
            <a:r>
              <a:rPr lang="en-US" sz="3100" dirty="0" smtClean="0">
                <a:latin typeface="Bangla MN"/>
                <a:cs typeface="Bangla MN"/>
              </a:rPr>
              <a:t>Cause and effect relationships can be use to predict events in systems.</a:t>
            </a:r>
            <a:endParaRPr lang="en-US" sz="31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15780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Examples of Cause and Effect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78" b="28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206" r="1206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l="348" r="348"/>
          <a:stretch>
            <a:fillRect/>
          </a:stretch>
        </p:blipFill>
        <p:spPr>
          <a:xfrm>
            <a:off x="3412490" y="2455433"/>
            <a:ext cx="2331720" cy="164592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5"/>
          <a:srcRect l="2866" r="28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17"/>
          </p:nvPr>
        </p:nvPicPr>
        <p:blipFill>
          <a:blip r:embed="rId6"/>
          <a:srcRect t="8213" b="8213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idx="15"/>
          </p:nvPr>
        </p:nvPicPr>
        <p:blipFill>
          <a:blip r:embed="rId7"/>
          <a:srcRect t="2235" b="2235"/>
          <a:stretch>
            <a:fillRect/>
          </a:stretch>
        </p:blipFill>
        <p:spPr>
          <a:xfrm>
            <a:off x="3412490" y="457200"/>
            <a:ext cx="2331720" cy="1645920"/>
          </a:xfrm>
        </p:spPr>
      </p:pic>
    </p:spTree>
    <p:extLst>
      <p:ext uri="{BB962C8B-B14F-4D97-AF65-F5344CB8AC3E}">
        <p14:creationId xmlns:p14="http://schemas.microsoft.com/office/powerpoint/2010/main" val="114649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Cause and Effect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>
                <a:latin typeface="Bangla MN"/>
                <a:cs typeface="Bangla MN"/>
              </a:rPr>
              <a:t>Observable patterns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Explains change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Used for predictions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68" y="3225800"/>
            <a:ext cx="1208251" cy="1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4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Scale, Proportion and Quantity</a:t>
            </a:r>
            <a:endParaRPr lang="en-US" dirty="0"/>
          </a:p>
        </p:txBody>
      </p:sp>
      <p:pic>
        <p:nvPicPr>
          <p:cNvPr id="4" name="Content Placeholder 3" descr="Scale Proportion and Quant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17" r="-22617"/>
          <a:stretch>
            <a:fillRect/>
          </a:stretch>
        </p:blipFill>
        <p:spPr>
          <a:xfrm>
            <a:off x="685800" y="1868488"/>
            <a:ext cx="7770813" cy="4257675"/>
          </a:xfrm>
        </p:spPr>
      </p:pic>
    </p:spTree>
    <p:extLst>
      <p:ext uri="{BB962C8B-B14F-4D97-AF65-F5344CB8AC3E}">
        <p14:creationId xmlns:p14="http://schemas.microsoft.com/office/powerpoint/2010/main" val="375278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ngla MN"/>
                <a:cs typeface="Bangla MN"/>
              </a:rPr>
              <a:t>Scale, Proportion &amp; Quantity</a:t>
            </a:r>
            <a:endParaRPr lang="en-US" sz="3600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Bangla MN"/>
                <a:cs typeface="Bangla MN"/>
              </a:rPr>
              <a:t>Relative scales allow for comparisons.(bigger &amp; smaller, hotter &amp; colder, faster &amp; slower, etc.).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Standard units used to measure and describe physical quantities (weight, time, temp, volume).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Some systems can only be studied indirectly because they are too small, large, fast or slow to observe directly.  </a:t>
            </a:r>
            <a:endParaRPr lang="en-US" sz="24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25253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Bangla MN"/>
                <a:cs typeface="Bangla MN"/>
              </a:rPr>
              <a:t>Examples of Scale and Proportion</a:t>
            </a:r>
            <a:endParaRPr lang="en-US" sz="3200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12" r="24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3095" b="309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t="9139" b="9139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5"/>
          <a:srcRect l="8204" r="820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6"/>
          <a:srcRect t="-36029" b="-36029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7"/>
          </p:nvPr>
        </p:nvPicPr>
        <p:blipFill>
          <a:blip r:embed="rId7"/>
          <a:srcRect t="1300" b="1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395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Scale, Proportion and Quantity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Comparisons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Units for measurement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Allows for indirect study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29" y="3156858"/>
            <a:ext cx="1166852" cy="11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and System Models</a:t>
            </a:r>
            <a:endParaRPr lang="en-US" dirty="0"/>
          </a:p>
        </p:txBody>
      </p:sp>
      <p:pic>
        <p:nvPicPr>
          <p:cNvPr id="4" name="Content Placeholder 3" descr="Systems and Mod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84" r="-30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7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ngla MN"/>
                <a:cs typeface="Bangla MN"/>
              </a:rPr>
              <a:t>Systems and System Models</a:t>
            </a:r>
            <a:endParaRPr lang="en-US" sz="3600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Objects and organisms can be described in terms of their parts.  </a:t>
            </a:r>
          </a:p>
          <a:p>
            <a:r>
              <a:rPr lang="en-US" dirty="0" smtClean="0">
                <a:latin typeface="Bangla MN"/>
                <a:cs typeface="Bangla MN"/>
              </a:rPr>
              <a:t>A system is a group of related parts that make up a whole and can carry out functions its individual parts cannot.</a:t>
            </a:r>
            <a:endParaRPr lang="en-US" dirty="0" smtClean="0">
              <a:latin typeface="Bangla MN"/>
              <a:cs typeface="Bangla MN"/>
            </a:endParaRPr>
          </a:p>
          <a:p>
            <a:r>
              <a:rPr lang="en-US" dirty="0" smtClean="0">
                <a:latin typeface="Bangla MN"/>
                <a:cs typeface="Bangla MN"/>
              </a:rPr>
              <a:t>Models can be used to represent systems and their interactions such as: </a:t>
            </a:r>
          </a:p>
          <a:p>
            <a:pPr lvl="1"/>
            <a:r>
              <a:rPr lang="en-US" dirty="0" smtClean="0">
                <a:latin typeface="Bangla MN"/>
                <a:cs typeface="Bangla MN"/>
              </a:rPr>
              <a:t>Inputs, processes and outputs</a:t>
            </a:r>
          </a:p>
          <a:p>
            <a:pPr lvl="1"/>
            <a:r>
              <a:rPr lang="en-US" dirty="0" smtClean="0">
                <a:latin typeface="Bangla MN"/>
                <a:cs typeface="Bangla MN"/>
              </a:rPr>
              <a:t>Energy, matter and flows within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9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596145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Examples of Systems and System Models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161" r="171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3394" r="3394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l="-20833" r="-20833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5"/>
          <a:srcRect t="2906" b="2906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6"/>
          <a:srcRect t="6063" b="6063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7"/>
          </p:nvPr>
        </p:nvPicPr>
        <p:blipFill>
          <a:blip r:embed="rId7"/>
          <a:srcRect t="2452" b="2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986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239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ngla MN"/>
                <a:cs typeface="Bangla MN"/>
              </a:rPr>
              <a:t>What are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ross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utting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oncepts (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CCC</a:t>
            </a:r>
            <a:r>
              <a:rPr lang="en-US" dirty="0" smtClean="0">
                <a:latin typeface="Bangla MN"/>
                <a:cs typeface="Bangla MN"/>
              </a:rPr>
              <a:t>’s)?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65813"/>
            <a:ext cx="7770813" cy="32180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ngla MN"/>
                <a:cs typeface="Bangla MN"/>
              </a:rPr>
              <a:t>They are the </a:t>
            </a:r>
            <a:r>
              <a:rPr lang="en-US" sz="3200" dirty="0">
                <a:latin typeface="Bangla MN"/>
                <a:cs typeface="Bangla MN"/>
              </a:rPr>
              <a:t>big ideas that connect the sciences and help </a:t>
            </a:r>
            <a:r>
              <a:rPr lang="en-US" sz="3200" dirty="0" smtClean="0">
                <a:latin typeface="Bangla MN"/>
                <a:cs typeface="Bangla MN"/>
              </a:rPr>
              <a:t>us </a:t>
            </a:r>
            <a:r>
              <a:rPr lang="en-US" sz="3200" dirty="0">
                <a:latin typeface="Bangla MN"/>
                <a:cs typeface="Bangla MN"/>
              </a:rPr>
              <a:t>understand nature and how science and engineering work.</a:t>
            </a:r>
          </a:p>
        </p:txBody>
      </p:sp>
    </p:spTree>
    <p:extLst>
      <p:ext uri="{BB962C8B-B14F-4D97-AF65-F5344CB8AC3E}">
        <p14:creationId xmlns:p14="http://schemas.microsoft.com/office/powerpoint/2010/main" val="282335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Systems and System Models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 smtClean="0">
                <a:latin typeface="Bangla MN"/>
                <a:cs typeface="Bangla MN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</a:t>
            </a:r>
            <a:endParaRPr lang="en-US" sz="2400" dirty="0" smtClean="0">
              <a:latin typeface="Bangla MN"/>
              <a:cs typeface="Bangla MN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r>
              <a:rPr lang="en-US" sz="2400" dirty="0" smtClean="0">
                <a:latin typeface="Bangla MN"/>
                <a:cs typeface="Bangla MN"/>
              </a:rPr>
              <a:t>Objects </a:t>
            </a:r>
            <a:r>
              <a:rPr lang="en-US" sz="2400" dirty="0">
                <a:latin typeface="Bangla MN"/>
                <a:cs typeface="Bangla MN"/>
              </a:rPr>
              <a:t>are described by their parts.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The </a:t>
            </a:r>
            <a:r>
              <a:rPr lang="en-US" sz="2400" dirty="0">
                <a:latin typeface="Bangla MN"/>
                <a:cs typeface="Bangla MN"/>
              </a:rPr>
              <a:t>parts work together as a whole.</a:t>
            </a:r>
          </a:p>
          <a:p>
            <a:pPr marL="349250" lvl="1" indent="0">
              <a:buNone/>
            </a:pPr>
            <a:endParaRPr lang="en-US" sz="2400" dirty="0" smtClean="0">
              <a:latin typeface="Bangla MN"/>
              <a:cs typeface="Bangla MN"/>
            </a:endParaRPr>
          </a:p>
          <a:p>
            <a:pPr lvl="1"/>
            <a:endParaRPr lang="en-US" dirty="0"/>
          </a:p>
        </p:txBody>
      </p:sp>
      <p:pic>
        <p:nvPicPr>
          <p:cNvPr id="4" name="Picture 3" descr="fswm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65" y="2887257"/>
            <a:ext cx="1687575" cy="16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Matter</a:t>
            </a:r>
            <a:endParaRPr lang="en-US" dirty="0"/>
          </a:p>
        </p:txBody>
      </p:sp>
      <p:pic>
        <p:nvPicPr>
          <p:cNvPr id="4" name="Content Placeholder 3" descr="Energy and M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42" r="-51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7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Energy and Matter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Bangla MN"/>
                <a:cs typeface="Bangla MN"/>
              </a:rPr>
              <a:t>Objects may break into smaller pieces, be put together into larger pieces, or change shapes, 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Matter is made of particles.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Matter cannot be created or destroyed, only transferred in various ways between objects.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Matter is conserved because atoms are conserved in physical and chemical processes.</a:t>
            </a:r>
            <a:endParaRPr lang="en-US" sz="2400" dirty="0">
              <a:latin typeface="Bangla MN"/>
              <a:cs typeface="Bangla MN"/>
            </a:endParaRPr>
          </a:p>
          <a:p>
            <a:endParaRPr lang="en-US" dirty="0" smtClean="0">
              <a:latin typeface="Bangla MN"/>
              <a:cs typeface="Bangla MN"/>
            </a:endParaRPr>
          </a:p>
          <a:p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75401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8253"/>
            <a:ext cx="7776882" cy="1376486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Examples of Energy and Matter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10" name="Picture Placeholder 9" descr="images-1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5" r="-31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Placeholder 14" descr="images-4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9" r="-2379"/>
          <a:stretch>
            <a:fillRect/>
          </a:stretch>
        </p:blipFill>
        <p:spPr/>
      </p:pic>
      <p:pic>
        <p:nvPicPr>
          <p:cNvPr id="14" name="Picture Placeholder 13" descr="images-2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85" b="-29885"/>
          <a:stretch>
            <a:fillRect/>
          </a:stretch>
        </p:blipFill>
        <p:spPr>
          <a:xfrm>
            <a:off x="3413125" y="2455863"/>
            <a:ext cx="2330450" cy="1646237"/>
          </a:xfrm>
        </p:spPr>
      </p:pic>
      <p:sp>
        <p:nvSpPr>
          <p:cNvPr id="17" name="Picture Placeholder 16"/>
          <p:cNvSpPr>
            <a:spLocks noGrp="1"/>
          </p:cNvSpPr>
          <p:nvPr>
            <p:ph type="pic" idx="16"/>
          </p:nvPr>
        </p:nvSpPr>
        <p:spPr/>
      </p:sp>
      <p:pic>
        <p:nvPicPr>
          <p:cNvPr id="18" name="Picture 17" descr="Unknown.png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88" b="-10888"/>
          <a:stretch>
            <a:fillRect/>
          </a:stretch>
        </p:blipFill>
        <p:spPr>
          <a:xfrm>
            <a:off x="6139180" y="457200"/>
            <a:ext cx="2331720" cy="1645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Placeholder 19" descr="images-3.jpeg"/>
          <p:cNvPicPr>
            <a:picLocks noGrp="1" noChangeAspect="1"/>
          </p:cNvPicPr>
          <p:nvPr>
            <p:ph type="pic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b="2846"/>
          <a:stretch>
            <a:fillRect/>
          </a:stretch>
        </p:blipFill>
        <p:spPr/>
      </p:pic>
      <p:pic>
        <p:nvPicPr>
          <p:cNvPr id="22" name="Picture Placeholder 21" descr="Unknown.png"/>
          <p:cNvPicPr>
            <a:picLocks noGrp="1" noChangeAspect="1"/>
          </p:cNvPicPr>
          <p:nvPr>
            <p:ph type="pic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3" r="-2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62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Energy and Matter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Objects can change shape or size.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Matter cannot be created or destroyed.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Matter is </a:t>
            </a:r>
            <a:r>
              <a:rPr lang="en-US" sz="2400" dirty="0" smtClean="0">
                <a:latin typeface="Bangla MN"/>
                <a:cs typeface="Bangla MN"/>
              </a:rPr>
              <a:t>transferred in lots of ways.</a:t>
            </a:r>
            <a:endParaRPr lang="en-US" sz="2400" dirty="0" smtClean="0">
              <a:latin typeface="Bangla MN"/>
              <a:cs typeface="Bangla MN"/>
            </a:endParaRP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91" y="2992292"/>
            <a:ext cx="3086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5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Function</a:t>
            </a:r>
            <a:endParaRPr lang="en-US" dirty="0"/>
          </a:p>
        </p:txBody>
      </p:sp>
      <p:pic>
        <p:nvPicPr>
          <p:cNvPr id="4" name="Content Placeholder 3" descr="Structure and Fun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62" r="-39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214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ngla MN"/>
                <a:cs typeface="Bangla MN"/>
              </a:rPr>
              <a:t>The shape and stability of structures are related to their functions.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Structures can be modeled and used to describe how their function depends on the relationships among its parts.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Structures can be designed to serve particular functions taking into account properties of different materials.</a:t>
            </a:r>
          </a:p>
        </p:txBody>
      </p:sp>
    </p:spTree>
    <p:extLst>
      <p:ext uri="{BB962C8B-B14F-4D97-AF65-F5344CB8AC3E}">
        <p14:creationId xmlns:p14="http://schemas.microsoft.com/office/powerpoint/2010/main" val="159986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Bangla MN"/>
                <a:cs typeface="Bangla MN"/>
              </a:rPr>
              <a:t>Examples of Structure and Function</a:t>
            </a:r>
            <a:endParaRPr lang="en-US" sz="3000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27" b="55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1772" b="177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307" r="30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5"/>
          <a:srcRect t="14704" b="14704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7"/>
          </p:nvPr>
        </p:nvPicPr>
        <p:blipFill>
          <a:blip r:embed="rId6"/>
          <a:srcRect t="14704" b="1470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idx="13"/>
          </p:nvPr>
        </p:nvPicPr>
        <p:blipFill>
          <a:blip r:embed="rId7"/>
          <a:srcRect t="8395" b="8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46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Structure and Function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Stability of structure related to function.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Function depends on relationship of parts.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Structures are designed for particular functions.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47" y="2599744"/>
            <a:ext cx="1604957" cy="21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0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and Change</a:t>
            </a:r>
            <a:endParaRPr lang="en-US" dirty="0"/>
          </a:p>
        </p:txBody>
      </p:sp>
      <p:pic>
        <p:nvPicPr>
          <p:cNvPr id="4" name="Content Placeholder 3" descr="Stability and Chan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0" r="-24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710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7 </a:t>
            </a:r>
            <a:r>
              <a:rPr lang="en-US" dirty="0" smtClean="0">
                <a:solidFill>
                  <a:srgbClr val="FF0000"/>
                </a:solidFill>
              </a:rPr>
              <a:t>CCC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Bangla MN"/>
                <a:cs typeface="Bangla MN"/>
              </a:rPr>
              <a:t>Patterns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Cause and Effect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Scale, Proportion, and Quantity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Systems and System Models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Energy and Matter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Structure and Function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Stability and 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4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ngla MN"/>
                <a:cs typeface="Bangla MN"/>
              </a:rPr>
              <a:t>Some things stay the same while some things change.</a:t>
            </a:r>
          </a:p>
          <a:p>
            <a:r>
              <a:rPr lang="en-US" dirty="0" smtClean="0">
                <a:latin typeface="Bangla MN"/>
                <a:cs typeface="Bangla MN"/>
              </a:rPr>
              <a:t>Things may change slowly or rapidly.</a:t>
            </a:r>
          </a:p>
          <a:p>
            <a:r>
              <a:rPr lang="en-US" dirty="0" smtClean="0">
                <a:latin typeface="Bangla MN"/>
                <a:cs typeface="Bangla MN"/>
              </a:rPr>
              <a:t>Change is measured in terms of difference over time and may occur at different rates.</a:t>
            </a:r>
          </a:p>
          <a:p>
            <a:r>
              <a:rPr lang="en-US" dirty="0" smtClean="0">
                <a:latin typeface="Bangla MN"/>
                <a:cs typeface="Bangla MN"/>
              </a:rPr>
              <a:t>Small changes in one part of a system might cause large changes in another part.</a:t>
            </a:r>
          </a:p>
          <a:p>
            <a:r>
              <a:rPr lang="en-US" dirty="0" smtClean="0">
                <a:latin typeface="Bangla MN"/>
                <a:cs typeface="Bangla MN"/>
              </a:rPr>
              <a:t>Stability might be disturbed either by sudden events or gradual changes that accumulate over time.</a:t>
            </a:r>
          </a:p>
          <a:p>
            <a:r>
              <a:rPr lang="en-US" dirty="0" smtClean="0">
                <a:latin typeface="Bangla MN"/>
                <a:cs typeface="Bangla MN"/>
              </a:rPr>
              <a:t>Some system changes are irreversible.</a:t>
            </a:r>
          </a:p>
          <a:p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026920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Bangla MN"/>
                <a:cs typeface="Bangla MN"/>
              </a:rPr>
              <a:t>Examples of Stability and Change</a:t>
            </a:r>
            <a:endParaRPr lang="en-US" sz="3200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590" b="65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2878" b="2878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t="3687" b="3687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5"/>
          </p:nvPr>
        </p:nvPicPr>
        <p:blipFill>
          <a:blip r:embed="rId5"/>
          <a:srcRect l="15026" r="15026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6"/>
          </p:nvPr>
        </p:nvPicPr>
        <p:blipFill>
          <a:blip r:embed="rId6"/>
          <a:srcRect t="2988" b="2988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7"/>
          </p:nvPr>
        </p:nvPicPr>
        <p:blipFill>
          <a:blip r:embed="rId7"/>
          <a:srcRect t="585" b="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4707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Stability and Change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Inside on Flap</a:t>
            </a:r>
            <a:r>
              <a:rPr lang="en-US" sz="2400" dirty="0" smtClean="0">
                <a:latin typeface="Bangla MN"/>
                <a:cs typeface="Bangla MN"/>
              </a:rPr>
              <a:t>: </a:t>
            </a: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Change can occur slowly or rapidly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Measured in differences over time.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Small changes can cause large changes somewhere else.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Some changes are irreversible.</a:t>
            </a:r>
            <a:endParaRPr lang="en-US" sz="2400" dirty="0" smtClean="0">
              <a:latin typeface="Bangla MN"/>
              <a:cs typeface="Bangla MN"/>
            </a:endParaRPr>
          </a:p>
          <a:p>
            <a:pPr lvl="1"/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03" y="2825266"/>
            <a:ext cx="3542446" cy="16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2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ross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utting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oncepts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angla MN"/>
                <a:cs typeface="Bangla MN"/>
              </a:rPr>
              <a:t>We will be integrating each of these </a:t>
            </a:r>
            <a:r>
              <a:rPr lang="en-US" sz="4000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sz="4000" dirty="0" smtClean="0">
                <a:latin typeface="Bangla MN"/>
                <a:cs typeface="Bangla MN"/>
              </a:rPr>
              <a:t>ross </a:t>
            </a:r>
            <a:r>
              <a:rPr lang="en-US" sz="4000" dirty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sz="4000" dirty="0" smtClean="0">
                <a:latin typeface="Bangla MN"/>
                <a:cs typeface="Bangla MN"/>
              </a:rPr>
              <a:t>utting </a:t>
            </a:r>
            <a:r>
              <a:rPr lang="en-US" sz="4000" dirty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sz="4000" dirty="0" smtClean="0">
                <a:latin typeface="Bangla MN"/>
                <a:cs typeface="Bangla MN"/>
              </a:rPr>
              <a:t>oncepts into everything we learn throughout the year.</a:t>
            </a:r>
            <a:endParaRPr lang="en-US" sz="40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89843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Notes: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3200" dirty="0" smtClean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3200" dirty="0" smtClean="0">
                <a:latin typeface="Bangla MN"/>
                <a:cs typeface="Bangla MN"/>
              </a:rPr>
              <a:t>        Cross Cutting Concepts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angla MN"/>
                <a:cs typeface="Bangla MN"/>
              </a:rPr>
              <a:t>Inside Left Flap</a:t>
            </a:r>
            <a:r>
              <a:rPr lang="en-US" sz="3200" dirty="0" smtClean="0">
                <a:latin typeface="Bangla MN"/>
                <a:cs typeface="Bangla MN"/>
              </a:rPr>
              <a:t>: </a:t>
            </a:r>
          </a:p>
          <a:p>
            <a:pPr marL="0" indent="0">
              <a:buNone/>
            </a:pPr>
            <a:r>
              <a:rPr lang="en-US" sz="3200" dirty="0" smtClean="0">
                <a:latin typeface="Bangla MN"/>
                <a:cs typeface="Bangla MN"/>
              </a:rPr>
              <a:t>        7 CCC’s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3200" dirty="0" smtClean="0">
                <a:latin typeface="Bangla MN"/>
                <a:cs typeface="Bangla MN"/>
              </a:rPr>
              <a:t>: </a:t>
            </a:r>
          </a:p>
          <a:p>
            <a:pPr marL="0" indent="0">
              <a:buNone/>
            </a:pPr>
            <a:r>
              <a:rPr lang="en-US" sz="3200" dirty="0" smtClean="0">
                <a:latin typeface="Bangla MN"/>
                <a:cs typeface="Bangla MN"/>
              </a:rPr>
              <a:t>Big Ideas that</a:t>
            </a:r>
          </a:p>
          <a:p>
            <a:pPr lvl="1"/>
            <a:r>
              <a:rPr lang="en-US" sz="3200" dirty="0" smtClean="0">
                <a:latin typeface="Bangla MN"/>
                <a:cs typeface="Bangla MN"/>
              </a:rPr>
              <a:t>Connect the Sciences</a:t>
            </a:r>
          </a:p>
          <a:p>
            <a:pPr lvl="1"/>
            <a:r>
              <a:rPr lang="en-US" sz="3200" dirty="0" smtClean="0">
                <a:latin typeface="Bangla MN"/>
                <a:cs typeface="Bangla MN"/>
              </a:rPr>
              <a:t>Help us understand nature, science and engineering</a:t>
            </a:r>
            <a:endParaRPr lang="en-US" sz="32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55461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4" name="Content Placeholder 3" descr="patter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6" r="-18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329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>
                <a:latin typeface="Bangla MN"/>
                <a:cs typeface="Bangla MN"/>
              </a:rPr>
              <a:t>Patterns can be observed, used to describe events, and used as evidence.</a:t>
            </a:r>
          </a:p>
          <a:p>
            <a:r>
              <a:rPr lang="en-US" sz="4000" dirty="0" smtClean="0">
                <a:latin typeface="Bangla MN"/>
                <a:cs typeface="Bangla MN"/>
              </a:rPr>
              <a:t>Similarities and differences in patterns can be used to sort, classify, communicate and analyze.</a:t>
            </a:r>
          </a:p>
          <a:p>
            <a:r>
              <a:rPr lang="en-US" sz="4000" dirty="0" smtClean="0">
                <a:latin typeface="Bangla MN"/>
                <a:cs typeface="Bangla MN"/>
              </a:rPr>
              <a:t>Graphs, charts and images can be used to identify patterns in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angla MN"/>
                <a:cs typeface="Bangla MN"/>
              </a:rPr>
              <a:t>Examples of Patterns</a:t>
            </a:r>
            <a:endParaRPr lang="en-US" sz="4400" dirty="0">
              <a:latin typeface="Bangla MN"/>
              <a:cs typeface="Bangla MN"/>
            </a:endParaRPr>
          </a:p>
        </p:txBody>
      </p:sp>
      <p:pic>
        <p:nvPicPr>
          <p:cNvPr id="10" name="Picture Placeholder 9" descr="Unknown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18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Placeholder 12" descr="images-3.pn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r="314"/>
          <a:stretch>
            <a:fillRect/>
          </a:stretch>
        </p:blipFill>
        <p:spPr/>
      </p:pic>
      <p:pic>
        <p:nvPicPr>
          <p:cNvPr id="11" name="Picture Placeholder 10" descr="images-2.jpeg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1" b="-10681"/>
          <a:stretch>
            <a:fillRect/>
          </a:stretch>
        </p:blipFill>
        <p:spPr/>
      </p:pic>
      <p:pic>
        <p:nvPicPr>
          <p:cNvPr id="14" name="Picture Placeholder 13" descr="Unknown.jpeg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10859"/>
          <a:stretch>
            <a:fillRect/>
          </a:stretch>
        </p:blipFill>
        <p:spPr/>
      </p:pic>
      <p:pic>
        <p:nvPicPr>
          <p:cNvPr id="12" name="Picture Placeholder 11" descr="images-4.jpeg"/>
          <p:cNvPicPr>
            <a:picLocks noGrp="1" noChangeAspect="1"/>
          </p:cNvPicPr>
          <p:nvPr>
            <p:ph type="pic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r="12942"/>
          <a:stretch>
            <a:fillRect/>
          </a:stretch>
        </p:blipFill>
        <p:spPr/>
      </p:pic>
      <p:pic>
        <p:nvPicPr>
          <p:cNvPr id="15" name="Picture Placeholder 14" descr="images-2.png"/>
          <p:cNvPicPr>
            <a:picLocks noGrp="1" noChangeAspect="1"/>
          </p:cNvPicPr>
          <p:nvPr>
            <p:ph type="pic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3" b="-1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29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Patterns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>
                <a:latin typeface="Bangla MN"/>
                <a:cs typeface="Bangla MN"/>
              </a:rPr>
              <a:t>S</a:t>
            </a:r>
            <a:r>
              <a:rPr lang="en-US" sz="2400" dirty="0" smtClean="0">
                <a:latin typeface="Bangla MN"/>
                <a:cs typeface="Bangla MN"/>
              </a:rPr>
              <a:t>ort and analyze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Evidence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Graphs, charts, images</a:t>
            </a:r>
          </a:p>
          <a:p>
            <a:pPr lvl="1"/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44" y="3194179"/>
            <a:ext cx="1550406" cy="12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pic>
        <p:nvPicPr>
          <p:cNvPr id="4" name="Content Placeholder 3" descr="Cause and Eff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3" r="-21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271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374</TotalTime>
  <Words>768</Words>
  <Application>Microsoft Macintosh PowerPoint</Application>
  <PresentationFormat>On-screen Show (4:3)</PresentationFormat>
  <Paragraphs>141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Story</vt:lpstr>
      <vt:lpstr>Cross Cutting Concepts</vt:lpstr>
      <vt:lpstr>What are Cross Cutting Concepts (CCC’s)?</vt:lpstr>
      <vt:lpstr>There are 7 CCC’s</vt:lpstr>
      <vt:lpstr>For your Notes:</vt:lpstr>
      <vt:lpstr>Patterns</vt:lpstr>
      <vt:lpstr>Patterns</vt:lpstr>
      <vt:lpstr>Examples of Patterns</vt:lpstr>
      <vt:lpstr>For your Notes</vt:lpstr>
      <vt:lpstr>Cause and Effect</vt:lpstr>
      <vt:lpstr>Cause and Effect</vt:lpstr>
      <vt:lpstr>Examples of Cause and Effect</vt:lpstr>
      <vt:lpstr>For your Notes</vt:lpstr>
      <vt:lpstr>Scale, Proportion and Quantity</vt:lpstr>
      <vt:lpstr>Scale, Proportion &amp; Quantity</vt:lpstr>
      <vt:lpstr>Examples of Scale and Proportion</vt:lpstr>
      <vt:lpstr>For your Notes</vt:lpstr>
      <vt:lpstr>Systems and System Models</vt:lpstr>
      <vt:lpstr>Systems and System Models</vt:lpstr>
      <vt:lpstr>Examples of Systems and System Models</vt:lpstr>
      <vt:lpstr>For your Notes</vt:lpstr>
      <vt:lpstr>Energy and Matter</vt:lpstr>
      <vt:lpstr>Energy and Matter</vt:lpstr>
      <vt:lpstr>Examples of Energy and Matter</vt:lpstr>
      <vt:lpstr>For your Notes</vt:lpstr>
      <vt:lpstr>Structure and Function</vt:lpstr>
      <vt:lpstr>Structure and Function</vt:lpstr>
      <vt:lpstr>Examples of Structure and Function</vt:lpstr>
      <vt:lpstr>For your Notes</vt:lpstr>
      <vt:lpstr>Stability and Change</vt:lpstr>
      <vt:lpstr>Stability and Change</vt:lpstr>
      <vt:lpstr>Examples of Stability and Change</vt:lpstr>
      <vt:lpstr>For your Notes</vt:lpstr>
      <vt:lpstr>Cross Cutting Concepts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Cutting Concepts</dc:title>
  <dc:creator>Teacher Iron</dc:creator>
  <cp:lastModifiedBy>Teacher Iron</cp:lastModifiedBy>
  <cp:revision>24</cp:revision>
  <dcterms:created xsi:type="dcterms:W3CDTF">2016-08-05T01:11:03Z</dcterms:created>
  <dcterms:modified xsi:type="dcterms:W3CDTF">2016-08-09T05:14:31Z</dcterms:modified>
</cp:coreProperties>
</file>