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5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August 18,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August 18,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August 18,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August 18,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August 18,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August 18,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August 18, 2015</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837" y="1676400"/>
            <a:ext cx="5337629" cy="1524000"/>
          </a:xfrm>
        </p:spPr>
        <p:txBody>
          <a:bodyPr>
            <a:noAutofit/>
          </a:bodyPr>
          <a:lstStyle/>
          <a:p>
            <a:r>
              <a:rPr lang="en-US" sz="4800" dirty="0" smtClean="0"/>
              <a:t>Note -taking procedures</a:t>
            </a:r>
            <a:endParaRPr lang="en-US" sz="4800" dirty="0"/>
          </a:p>
        </p:txBody>
      </p:sp>
      <p:sp>
        <p:nvSpPr>
          <p:cNvPr id="3" name="Subtitle 2"/>
          <p:cNvSpPr>
            <a:spLocks noGrp="1"/>
          </p:cNvSpPr>
          <p:nvPr>
            <p:ph type="subTitle" idx="1"/>
          </p:nvPr>
        </p:nvSpPr>
        <p:spPr>
          <a:xfrm>
            <a:off x="4572000" y="3203574"/>
            <a:ext cx="3886200" cy="1825625"/>
          </a:xfrm>
        </p:spPr>
        <p:txBody>
          <a:bodyPr>
            <a:noAutofit/>
          </a:bodyPr>
          <a:lstStyle/>
          <a:p>
            <a:pPr algn="ctr"/>
            <a:r>
              <a:rPr lang="en-US" sz="2800" dirty="0" smtClean="0"/>
              <a:t>Is there a right way and a wrong way? Absolutely!</a:t>
            </a:r>
          </a:p>
          <a:p>
            <a:pPr algn="ctr"/>
            <a:endParaRPr lang="en-US" sz="2800" dirty="0" smtClean="0"/>
          </a:p>
          <a:p>
            <a:pPr algn="ctr"/>
            <a:r>
              <a:rPr lang="en-US" sz="2800" dirty="0" smtClean="0"/>
              <a:t>CVMS Science</a:t>
            </a:r>
            <a:endParaRPr lang="en-US" sz="2800" dirty="0"/>
          </a:p>
        </p:txBody>
      </p:sp>
    </p:spTree>
    <p:extLst>
      <p:ext uri="{BB962C8B-B14F-4D97-AF65-F5344CB8AC3E}">
        <p14:creationId xmlns:p14="http://schemas.microsoft.com/office/powerpoint/2010/main" val="3447990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take Notes	</a:t>
            </a:r>
            <a:endParaRPr lang="en-US" dirty="0"/>
          </a:p>
        </p:txBody>
      </p:sp>
      <p:sp>
        <p:nvSpPr>
          <p:cNvPr id="3" name="Content Placeholder 2"/>
          <p:cNvSpPr>
            <a:spLocks noGrp="1"/>
          </p:cNvSpPr>
          <p:nvPr>
            <p:ph idx="1"/>
          </p:nvPr>
        </p:nvSpPr>
        <p:spPr>
          <a:xfrm>
            <a:off x="159652" y="1600201"/>
            <a:ext cx="8821061" cy="3733800"/>
          </a:xfrm>
        </p:spPr>
        <p:txBody>
          <a:bodyPr>
            <a:normAutofit/>
          </a:bodyPr>
          <a:lstStyle/>
          <a:p>
            <a:r>
              <a:rPr lang="en-US" sz="2800" dirty="0" smtClean="0"/>
              <a:t>Studies show that writing something down increases your chances of remembering </a:t>
            </a:r>
            <a:r>
              <a:rPr lang="en-US" sz="2800" dirty="0"/>
              <a:t>it</a:t>
            </a:r>
            <a:r>
              <a:rPr lang="en-US" sz="2800" dirty="0" smtClean="0"/>
              <a:t>.  Writing it down gives you a </a:t>
            </a:r>
            <a:r>
              <a:rPr lang="en-US" sz="2800" dirty="0"/>
              <a:t>34% chance </a:t>
            </a:r>
            <a:r>
              <a:rPr lang="en-US" sz="2800" dirty="0" smtClean="0"/>
              <a:t>of remembering </a:t>
            </a:r>
            <a:r>
              <a:rPr lang="en-US" sz="2800" dirty="0"/>
              <a:t>(Howe, 1970, in Longman and Atkinson, </a:t>
            </a:r>
            <a:r>
              <a:rPr lang="en-US" sz="2800" dirty="0" smtClean="0"/>
              <a:t>1999</a:t>
            </a:r>
            <a:r>
              <a:rPr lang="en-US" sz="2800" dirty="0"/>
              <a:t>)</a:t>
            </a:r>
            <a:r>
              <a:rPr lang="en-US" sz="2800" dirty="0" smtClean="0"/>
              <a:t>.  Information </a:t>
            </a:r>
            <a:r>
              <a:rPr lang="en-US" sz="2800" dirty="0"/>
              <a:t>not found in notes had only a 5% chance of </a:t>
            </a:r>
            <a:r>
              <a:rPr lang="en-US" sz="2800" dirty="0" smtClean="0"/>
              <a:t>being </a:t>
            </a:r>
            <a:r>
              <a:rPr lang="en-US" sz="2800" dirty="0"/>
              <a:t>remembered.</a:t>
            </a:r>
            <a:endParaRPr lang="en-US" sz="2800" dirty="0" smtClean="0"/>
          </a:p>
          <a:p>
            <a:r>
              <a:rPr lang="en-US" sz="2800" dirty="0" smtClean="0"/>
              <a:t>If you write it down, you can refer back to it.  </a:t>
            </a:r>
            <a:endParaRPr lang="en-US" sz="2800" dirty="0"/>
          </a:p>
          <a:p>
            <a:r>
              <a:rPr lang="en-US" sz="2800" dirty="0" smtClean="0"/>
              <a:t>Because you’re a big kid now, and that’s what big kids do.  </a:t>
            </a:r>
            <a:r>
              <a:rPr lang="en-US" sz="2800" dirty="0" smtClean="0">
                <a:sym typeface="Wingdings"/>
              </a:rPr>
              <a:t>:)</a:t>
            </a:r>
            <a:endParaRPr lang="en-US" sz="2800" dirty="0"/>
          </a:p>
        </p:txBody>
      </p:sp>
    </p:spTree>
    <p:extLst>
      <p:ext uri="{BB962C8B-B14F-4D97-AF65-F5344CB8AC3E}">
        <p14:creationId xmlns:p14="http://schemas.microsoft.com/office/powerpoint/2010/main" val="455935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make a foldable!</a:t>
            </a:r>
            <a:endParaRPr lang="en-US" dirty="0"/>
          </a:p>
        </p:txBody>
      </p:sp>
      <p:grpSp>
        <p:nvGrpSpPr>
          <p:cNvPr id="11" name="Group 10"/>
          <p:cNvGrpSpPr/>
          <p:nvPr/>
        </p:nvGrpSpPr>
        <p:grpSpPr>
          <a:xfrm>
            <a:off x="301920" y="1500059"/>
            <a:ext cx="5678715" cy="4063999"/>
            <a:chOff x="580568" y="2147335"/>
            <a:chExt cx="5678715" cy="4063999"/>
          </a:xfrm>
        </p:grpSpPr>
        <p:sp>
          <p:nvSpPr>
            <p:cNvPr id="4" name="Rectangle 3"/>
            <p:cNvSpPr/>
            <p:nvPr/>
          </p:nvSpPr>
          <p:spPr>
            <a:xfrm>
              <a:off x="580568" y="2147335"/>
              <a:ext cx="5678715" cy="4063999"/>
            </a:xfrm>
            <a:prstGeom prst="rect">
              <a:avLst/>
            </a:prstGeom>
            <a:solidFill>
              <a:schemeClr val="tx1"/>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80568" y="5515429"/>
              <a:ext cx="5678715" cy="18142"/>
            </a:xfrm>
            <a:prstGeom prst="line">
              <a:avLst/>
            </a:prstGeom>
            <a:ln w="952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4" idx="0"/>
            </p:cNvCxnSpPr>
            <p:nvPr/>
          </p:nvCxnSpPr>
          <p:spPr>
            <a:xfrm flipH="1">
              <a:off x="3410857" y="2147335"/>
              <a:ext cx="9069" cy="3338285"/>
            </a:xfrm>
            <a:prstGeom prst="line">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cxnSp>
      </p:grpSp>
      <p:sp>
        <p:nvSpPr>
          <p:cNvPr id="13" name="TextBox 12"/>
          <p:cNvSpPr txBox="1"/>
          <p:nvPr/>
        </p:nvSpPr>
        <p:spPr>
          <a:xfrm>
            <a:off x="6132283" y="1417638"/>
            <a:ext cx="3011717" cy="1200328"/>
          </a:xfrm>
          <a:prstGeom prst="rect">
            <a:avLst/>
          </a:prstGeom>
          <a:noFill/>
        </p:spPr>
        <p:txBody>
          <a:bodyPr wrap="square" rtlCol="0">
            <a:spAutoFit/>
          </a:bodyPr>
          <a:lstStyle/>
          <a:p>
            <a:r>
              <a:rPr lang="en-US" sz="2400" dirty="0" smtClean="0"/>
              <a:t>Follow your teacher’s instructions to make the foldable pictured.</a:t>
            </a:r>
            <a:endParaRPr lang="en-US" sz="2400" dirty="0"/>
          </a:p>
        </p:txBody>
      </p:sp>
    </p:spTree>
    <p:extLst>
      <p:ext uri="{BB962C8B-B14F-4D97-AF65-F5344CB8AC3E}">
        <p14:creationId xmlns:p14="http://schemas.microsoft.com/office/powerpoint/2010/main" val="383653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416" y="274638"/>
            <a:ext cx="8204658" cy="1143000"/>
          </a:xfrm>
        </p:spPr>
        <p:txBody>
          <a:bodyPr>
            <a:normAutofit/>
          </a:bodyPr>
          <a:lstStyle/>
          <a:p>
            <a:r>
              <a:rPr lang="en-US" dirty="0" smtClean="0"/>
              <a:t>Add the words to your foldable</a:t>
            </a:r>
            <a:endParaRPr lang="en-US" dirty="0"/>
          </a:p>
        </p:txBody>
      </p:sp>
      <p:grpSp>
        <p:nvGrpSpPr>
          <p:cNvPr id="13" name="Group 12"/>
          <p:cNvGrpSpPr/>
          <p:nvPr/>
        </p:nvGrpSpPr>
        <p:grpSpPr>
          <a:xfrm>
            <a:off x="947809" y="1421838"/>
            <a:ext cx="7089621" cy="4957408"/>
            <a:chOff x="322255" y="1689637"/>
            <a:chExt cx="5678715" cy="4063999"/>
          </a:xfrm>
        </p:grpSpPr>
        <p:grpSp>
          <p:nvGrpSpPr>
            <p:cNvPr id="4" name="Group 3"/>
            <p:cNvGrpSpPr/>
            <p:nvPr/>
          </p:nvGrpSpPr>
          <p:grpSpPr>
            <a:xfrm>
              <a:off x="322255" y="1689637"/>
              <a:ext cx="5678715" cy="4063999"/>
              <a:chOff x="580568" y="2147335"/>
              <a:chExt cx="5678715" cy="4063999"/>
            </a:xfrm>
          </p:grpSpPr>
          <p:sp>
            <p:nvSpPr>
              <p:cNvPr id="5" name="Rectangle 4"/>
              <p:cNvSpPr/>
              <p:nvPr/>
            </p:nvSpPr>
            <p:spPr>
              <a:xfrm>
                <a:off x="580568" y="2147335"/>
                <a:ext cx="5678715" cy="4063999"/>
              </a:xfrm>
              <a:prstGeom prst="rect">
                <a:avLst/>
              </a:prstGeom>
              <a:solidFill>
                <a:schemeClr val="tx1"/>
              </a:solidFill>
              <a:ln w="28575"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580568" y="5515429"/>
                <a:ext cx="5678715" cy="18142"/>
              </a:xfrm>
              <a:prstGeom prst="line">
                <a:avLst/>
              </a:prstGeom>
              <a:ln w="952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5" idx="0"/>
              </p:cNvCxnSpPr>
              <p:nvPr/>
            </p:nvCxnSpPr>
            <p:spPr>
              <a:xfrm flipH="1">
                <a:off x="3410857" y="2147335"/>
                <a:ext cx="9069" cy="3338285"/>
              </a:xfrm>
              <a:prstGeom prst="line">
                <a:avLst/>
              </a:prstGeom>
              <a:ln>
                <a:solidFill>
                  <a:srgbClr val="000000"/>
                </a:solidFill>
                <a:prstDash val="dash"/>
              </a:ln>
            </p:spPr>
            <p:style>
              <a:lnRef idx="2">
                <a:schemeClr val="accent1"/>
              </a:lnRef>
              <a:fillRef idx="0">
                <a:schemeClr val="accent1"/>
              </a:fillRef>
              <a:effectRef idx="1">
                <a:schemeClr val="accent1"/>
              </a:effectRef>
              <a:fontRef idx="minor">
                <a:schemeClr val="tx1"/>
              </a:fontRef>
            </p:style>
          </p:cxnSp>
        </p:grpSp>
        <p:sp>
          <p:nvSpPr>
            <p:cNvPr id="8" name="TextBox 7"/>
            <p:cNvSpPr txBox="1"/>
            <p:nvPr/>
          </p:nvSpPr>
          <p:spPr>
            <a:xfrm>
              <a:off x="947810" y="4658590"/>
              <a:ext cx="1698752" cy="400110"/>
            </a:xfrm>
            <a:prstGeom prst="rect">
              <a:avLst/>
            </a:prstGeom>
            <a:noFill/>
          </p:spPr>
          <p:txBody>
            <a:bodyPr wrap="none" rtlCol="0">
              <a:spAutoFit/>
            </a:bodyPr>
            <a:lstStyle/>
            <a:p>
              <a:r>
                <a:rPr lang="en-US" sz="2000" dirty="0" smtClean="0">
                  <a:solidFill>
                    <a:srgbClr val="000000"/>
                  </a:solidFill>
                </a:rPr>
                <a:t>The Right Way</a:t>
              </a:r>
              <a:endParaRPr lang="en-US" sz="2000" dirty="0">
                <a:solidFill>
                  <a:srgbClr val="000000"/>
                </a:solidFill>
              </a:endParaRPr>
            </a:p>
          </p:txBody>
        </p:sp>
        <p:sp>
          <p:nvSpPr>
            <p:cNvPr id="10" name="TextBox 9"/>
            <p:cNvSpPr txBox="1"/>
            <p:nvPr/>
          </p:nvSpPr>
          <p:spPr>
            <a:xfrm>
              <a:off x="3728057" y="4648638"/>
              <a:ext cx="1877437" cy="400110"/>
            </a:xfrm>
            <a:prstGeom prst="rect">
              <a:avLst/>
            </a:prstGeom>
            <a:noFill/>
          </p:spPr>
          <p:txBody>
            <a:bodyPr wrap="none" rtlCol="0">
              <a:spAutoFit/>
            </a:bodyPr>
            <a:lstStyle/>
            <a:p>
              <a:r>
                <a:rPr lang="en-US" sz="2000" dirty="0" smtClean="0">
                  <a:solidFill>
                    <a:srgbClr val="000000"/>
                  </a:solidFill>
                </a:rPr>
                <a:t>The Wrong Way</a:t>
              </a:r>
              <a:endParaRPr lang="en-US" sz="2000" dirty="0">
                <a:solidFill>
                  <a:srgbClr val="000000"/>
                </a:solidFill>
              </a:endParaRPr>
            </a:p>
          </p:txBody>
        </p:sp>
        <p:sp>
          <p:nvSpPr>
            <p:cNvPr id="11" name="TextBox 10"/>
            <p:cNvSpPr txBox="1"/>
            <p:nvPr/>
          </p:nvSpPr>
          <p:spPr>
            <a:xfrm>
              <a:off x="1459622" y="5118617"/>
              <a:ext cx="2967195" cy="428927"/>
            </a:xfrm>
            <a:prstGeom prst="rect">
              <a:avLst/>
            </a:prstGeom>
            <a:noFill/>
          </p:spPr>
          <p:txBody>
            <a:bodyPr wrap="none" rtlCol="0">
              <a:spAutoFit/>
            </a:bodyPr>
            <a:lstStyle/>
            <a:p>
              <a:r>
                <a:rPr lang="en-US" sz="2800" spc="600" dirty="0" smtClean="0">
                  <a:solidFill>
                    <a:srgbClr val="000000"/>
                  </a:solidFill>
                  <a:latin typeface="Bookman Old Style"/>
                  <a:cs typeface="Bookman Old Style"/>
                </a:rPr>
                <a:t>  Taking Notes</a:t>
              </a:r>
              <a:endParaRPr lang="en-US" sz="2800" spc="600" dirty="0">
                <a:solidFill>
                  <a:srgbClr val="000000"/>
                </a:solidFill>
                <a:latin typeface="Bookman Old Style"/>
                <a:cs typeface="Bookman Old Style"/>
              </a:endParaRPr>
            </a:p>
          </p:txBody>
        </p:sp>
      </p:grpSp>
    </p:spTree>
    <p:extLst>
      <p:ext uri="{BB962C8B-B14F-4D97-AF65-F5344CB8AC3E}">
        <p14:creationId xmlns:p14="http://schemas.microsoft.com/office/powerpoint/2010/main" val="231121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00" y="104016"/>
            <a:ext cx="7772400" cy="1143000"/>
          </a:xfrm>
        </p:spPr>
        <p:txBody>
          <a:bodyPr/>
          <a:lstStyle/>
          <a:p>
            <a:r>
              <a:rPr lang="en-US" dirty="0" smtClean="0"/>
              <a:t>On the inside of the left flap</a:t>
            </a:r>
            <a:endParaRPr lang="en-US" dirty="0"/>
          </a:p>
        </p:txBody>
      </p:sp>
      <p:sp>
        <p:nvSpPr>
          <p:cNvPr id="3" name="Content Placeholder 2"/>
          <p:cNvSpPr>
            <a:spLocks noGrp="1"/>
          </p:cNvSpPr>
          <p:nvPr>
            <p:ph idx="1"/>
          </p:nvPr>
        </p:nvSpPr>
        <p:spPr>
          <a:xfrm>
            <a:off x="685799" y="1126251"/>
            <a:ext cx="8034055" cy="4599014"/>
          </a:xfrm>
        </p:spPr>
        <p:txBody>
          <a:bodyPr>
            <a:normAutofit/>
          </a:bodyPr>
          <a:lstStyle/>
          <a:p>
            <a:r>
              <a:rPr lang="en-US" sz="3500" u="sng" dirty="0" smtClean="0"/>
              <a:t>The Right Way:</a:t>
            </a:r>
          </a:p>
          <a:p>
            <a:pPr lvl="1"/>
            <a:r>
              <a:rPr lang="en-US" sz="2600" dirty="0" smtClean="0"/>
              <a:t>No Talking</a:t>
            </a:r>
          </a:p>
          <a:p>
            <a:pPr lvl="1"/>
            <a:r>
              <a:rPr lang="en-US" sz="2600" dirty="0" smtClean="0"/>
              <a:t>No complaints – you’re big kids now!</a:t>
            </a:r>
          </a:p>
          <a:p>
            <a:pPr lvl="1"/>
            <a:r>
              <a:rPr lang="en-US" sz="2600" dirty="0" smtClean="0"/>
              <a:t>Write legibly</a:t>
            </a:r>
          </a:p>
          <a:p>
            <a:pPr lvl="1"/>
            <a:r>
              <a:rPr lang="en-US" sz="2600" dirty="0" smtClean="0"/>
              <a:t>Write everything – its already summarized</a:t>
            </a:r>
          </a:p>
          <a:p>
            <a:pPr lvl="1"/>
            <a:r>
              <a:rPr lang="en-US" sz="2600" dirty="0" smtClean="0"/>
              <a:t>Sharpen pencils when its not a disruption</a:t>
            </a:r>
          </a:p>
          <a:p>
            <a:pPr lvl="1"/>
            <a:r>
              <a:rPr lang="en-US" sz="2800" dirty="0" smtClean="0"/>
              <a:t>If you have a question:</a:t>
            </a:r>
          </a:p>
          <a:p>
            <a:pPr lvl="2"/>
            <a:r>
              <a:rPr lang="en-US" sz="2400" dirty="0" smtClean="0"/>
              <a:t>Raise your hand</a:t>
            </a:r>
          </a:p>
          <a:p>
            <a:pPr lvl="2"/>
            <a:r>
              <a:rPr lang="en-US" sz="2400" dirty="0" smtClean="0"/>
              <a:t>Only ask if its APPLICABLE and ON SUBJECT</a:t>
            </a:r>
          </a:p>
          <a:p>
            <a:pPr lvl="2"/>
            <a:endParaRPr lang="en-US" sz="1600" dirty="0" smtClean="0"/>
          </a:p>
        </p:txBody>
      </p:sp>
    </p:spTree>
    <p:extLst>
      <p:ext uri="{BB962C8B-B14F-4D97-AF65-F5344CB8AC3E}">
        <p14:creationId xmlns:p14="http://schemas.microsoft.com/office/powerpoint/2010/main" val="49989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15831"/>
            <a:ext cx="7772400" cy="3733800"/>
          </a:xfrm>
        </p:spPr>
        <p:txBody>
          <a:bodyPr>
            <a:noAutofit/>
          </a:bodyPr>
          <a:lstStyle/>
          <a:p>
            <a:r>
              <a:rPr lang="en-US" sz="4000" u="sng" dirty="0" smtClean="0"/>
              <a:t>The Wrong Way:</a:t>
            </a:r>
          </a:p>
          <a:p>
            <a:pPr lvl="1"/>
            <a:r>
              <a:rPr lang="en-US" sz="3200" dirty="0" smtClean="0"/>
              <a:t>Talking </a:t>
            </a:r>
          </a:p>
          <a:p>
            <a:pPr lvl="1"/>
            <a:r>
              <a:rPr lang="en-US" sz="3200" dirty="0" smtClean="0"/>
              <a:t>Distracting teachers or students</a:t>
            </a:r>
          </a:p>
          <a:p>
            <a:pPr lvl="1"/>
            <a:r>
              <a:rPr lang="en-US" sz="3200" dirty="0" smtClean="0"/>
              <a:t>Sloppy Work and Bad Handwriting</a:t>
            </a:r>
          </a:p>
          <a:p>
            <a:pPr lvl="1"/>
            <a:r>
              <a:rPr lang="en-US" sz="3200" dirty="0" smtClean="0"/>
              <a:t>Shorten or leave out information</a:t>
            </a:r>
          </a:p>
          <a:p>
            <a:pPr lvl="1"/>
            <a:r>
              <a:rPr lang="en-US" sz="3200" dirty="0" smtClean="0"/>
              <a:t>Complaining</a:t>
            </a:r>
          </a:p>
          <a:p>
            <a:pPr lvl="1"/>
            <a:r>
              <a:rPr lang="en-US" sz="3200" dirty="0" smtClean="0"/>
              <a:t>Asking “Do I have to write this?”</a:t>
            </a:r>
            <a:endParaRPr lang="en-US" sz="3200" dirty="0"/>
          </a:p>
        </p:txBody>
      </p:sp>
      <p:sp>
        <p:nvSpPr>
          <p:cNvPr id="4" name="Title 1"/>
          <p:cNvSpPr>
            <a:spLocks noGrp="1"/>
          </p:cNvSpPr>
          <p:nvPr>
            <p:ph type="title"/>
          </p:nvPr>
        </p:nvSpPr>
        <p:spPr>
          <a:xfrm>
            <a:off x="363548" y="274638"/>
            <a:ext cx="7772400" cy="1143000"/>
          </a:xfrm>
        </p:spPr>
        <p:txBody>
          <a:bodyPr/>
          <a:lstStyle/>
          <a:p>
            <a:r>
              <a:rPr lang="en-US" dirty="0" smtClean="0"/>
              <a:t>On the inside of the RIGHT flap</a:t>
            </a:r>
            <a:endParaRPr lang="en-US" dirty="0"/>
          </a:p>
        </p:txBody>
      </p:sp>
    </p:spTree>
    <p:extLst>
      <p:ext uri="{BB962C8B-B14F-4D97-AF65-F5344CB8AC3E}">
        <p14:creationId xmlns:p14="http://schemas.microsoft.com/office/powerpoint/2010/main" val="245669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get to make a comic!!!</a:t>
            </a:r>
            <a:endParaRPr lang="en-US" dirty="0"/>
          </a:p>
        </p:txBody>
      </p:sp>
      <p:sp>
        <p:nvSpPr>
          <p:cNvPr id="3" name="Content Placeholder 2"/>
          <p:cNvSpPr>
            <a:spLocks noGrp="1"/>
          </p:cNvSpPr>
          <p:nvPr>
            <p:ph idx="1"/>
          </p:nvPr>
        </p:nvSpPr>
        <p:spPr>
          <a:xfrm>
            <a:off x="268751" y="1417638"/>
            <a:ext cx="4754644" cy="4421378"/>
          </a:xfrm>
        </p:spPr>
        <p:txBody>
          <a:bodyPr>
            <a:normAutofit/>
          </a:bodyPr>
          <a:lstStyle/>
          <a:p>
            <a:pPr marL="68580" indent="0">
              <a:buNone/>
            </a:pPr>
            <a:r>
              <a:rPr lang="en-US" sz="2800" dirty="0" smtClean="0"/>
              <a:t>On the front of each flap you will </a:t>
            </a:r>
            <a:r>
              <a:rPr lang="en-US" sz="2800" b="1" dirty="0" smtClean="0"/>
              <a:t>draw a picture</a:t>
            </a:r>
            <a:r>
              <a:rPr lang="en-US" sz="2800" dirty="0" smtClean="0"/>
              <a:t> that represents note taking.  On the left flap is the Right Way.  On the right flap is the Wrong Way.  Please do your best work and make it fun!!!  For ideas, look at your notes. </a:t>
            </a:r>
            <a:r>
              <a:rPr lang="en-US" sz="2800" dirty="0" smtClean="0">
                <a:sym typeface="Wingdings"/>
              </a:rPr>
              <a:t>:)</a:t>
            </a:r>
            <a:endParaRPr lang="en-US" sz="2800" dirty="0"/>
          </a:p>
        </p:txBody>
      </p:sp>
      <p:pic>
        <p:nvPicPr>
          <p:cNvPr id="4" name="Picture 3"/>
          <p:cNvPicPr>
            <a:picLocks noChangeAspect="1"/>
          </p:cNvPicPr>
          <p:nvPr/>
        </p:nvPicPr>
        <p:blipFill rotWithShape="1">
          <a:blip r:embed="rId2"/>
          <a:srcRect l="11902" t="6293" r="18121" b="5099"/>
          <a:stretch/>
        </p:blipFill>
        <p:spPr>
          <a:xfrm>
            <a:off x="5156087" y="1639082"/>
            <a:ext cx="3700192" cy="3827566"/>
          </a:xfrm>
          <a:prstGeom prst="rect">
            <a:avLst/>
          </a:prstGeom>
        </p:spPr>
      </p:pic>
    </p:spTree>
    <p:extLst>
      <p:ext uri="{BB962C8B-B14F-4D97-AF65-F5344CB8AC3E}">
        <p14:creationId xmlns:p14="http://schemas.microsoft.com/office/powerpoint/2010/main" val="10722184"/>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4324</TotalTime>
  <Words>288</Words>
  <Application>Microsoft Macintosh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 Pop</vt:lpstr>
      <vt:lpstr>Note -taking procedures</vt:lpstr>
      <vt:lpstr>Why take Notes </vt:lpstr>
      <vt:lpstr>Lets make a foldable!</vt:lpstr>
      <vt:lpstr>Add the words to your foldable</vt:lpstr>
      <vt:lpstr>On the inside of the left flap</vt:lpstr>
      <vt:lpstr>On the inside of the RIGHT flap</vt:lpstr>
      <vt:lpstr>Now you get to make a comic!!!</vt:lpstr>
    </vt:vector>
  </TitlesOfParts>
  <Company>ICSD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-taking procedures</dc:title>
  <dc:creator>Teacher Iron District</dc:creator>
  <cp:lastModifiedBy>Teacher Iron</cp:lastModifiedBy>
  <cp:revision>5</cp:revision>
  <dcterms:created xsi:type="dcterms:W3CDTF">2014-08-18T15:44:58Z</dcterms:created>
  <dcterms:modified xsi:type="dcterms:W3CDTF">2015-08-18T21:13:59Z</dcterms:modified>
</cp:coreProperties>
</file>