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BE129526-972E-6F4B-807F-95CC7C277815}" type="datetimeFigureOut">
              <a:rPr lang="en-US" smtClean="0"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5007DC2-A04E-F04F-A24A-214ADFE6C9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0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that </a:t>
            </a:r>
            <a:r>
              <a:rPr lang="en-US" sz="3200" dirty="0" smtClean="0">
                <a:solidFill>
                  <a:srgbClr val="FF0000"/>
                </a:solidFill>
              </a:rPr>
              <a:t>DOES</a:t>
            </a:r>
            <a:r>
              <a:rPr lang="en-US" sz="3200" dirty="0" smtClean="0"/>
              <a:t> work.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407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Mechanical (Kinetic Energy)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Energy of </a:t>
            </a:r>
            <a:r>
              <a:rPr lang="en-US" sz="3200" dirty="0" smtClean="0">
                <a:solidFill>
                  <a:srgbClr val="FF0000"/>
                </a:solidFill>
              </a:rPr>
              <a:t>motion</a:t>
            </a:r>
            <a:r>
              <a:rPr lang="en-US" sz="3200" dirty="0" smtClean="0"/>
              <a:t>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80" y="3569135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60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(Kinetic Energy)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Movement of energy through waves by </a:t>
            </a:r>
            <a:r>
              <a:rPr lang="en-US" sz="3200" dirty="0" smtClean="0">
                <a:solidFill>
                  <a:srgbClr val="FF0000"/>
                </a:solidFill>
              </a:rPr>
              <a:t>vibrations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gre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37" y="3310952"/>
            <a:ext cx="5277394" cy="248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8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(Kinetic Energy)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Movement of energy through </a:t>
            </a:r>
            <a:r>
              <a:rPr lang="en-US" sz="3200" dirty="0" smtClean="0">
                <a:solidFill>
                  <a:srgbClr val="FF0000"/>
                </a:solidFill>
              </a:rPr>
              <a:t>particles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3" descr="images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179" y="3154168"/>
            <a:ext cx="4098672" cy="27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37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5670160"/>
          </a:xfrm>
        </p:spPr>
        <p:txBody>
          <a:bodyPr/>
          <a:lstStyle/>
          <a:p>
            <a:r>
              <a:rPr lang="en-US" dirty="0" smtClean="0"/>
              <a:t>Energy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3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Mechanical</a:t>
            </a:r>
            <a:endParaRPr lang="en-US" sz="4000" dirty="0"/>
          </a:p>
        </p:txBody>
      </p:sp>
      <p:pic>
        <p:nvPicPr>
          <p:cNvPr id="6" name="Content Placeholder 5" descr="imgr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772" b="-9877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Transfer of energy through </a:t>
            </a:r>
            <a:r>
              <a:rPr lang="en-US" sz="3200" dirty="0" smtClean="0">
                <a:solidFill>
                  <a:srgbClr val="FF0000"/>
                </a:solidFill>
              </a:rPr>
              <a:t>motion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857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Kinetic</a:t>
            </a:r>
            <a:endParaRPr lang="en-US" sz="4000" dirty="0"/>
          </a:p>
        </p:txBody>
      </p:sp>
      <p:pic>
        <p:nvPicPr>
          <p:cNvPr id="5" name="Content Placeholder 4" descr="imgres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600" b="-6860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Energy the </a:t>
            </a:r>
            <a:r>
              <a:rPr lang="en-US" sz="3200" dirty="0" smtClean="0">
                <a:solidFill>
                  <a:srgbClr val="FF0000"/>
                </a:solidFill>
              </a:rPr>
              <a:t>DOES</a:t>
            </a:r>
            <a:r>
              <a:rPr lang="en-US" sz="3200" dirty="0" smtClean="0"/>
              <a:t> work.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9923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Potential</a:t>
            </a:r>
            <a:endParaRPr lang="en-US" sz="4000" dirty="0"/>
          </a:p>
        </p:txBody>
      </p:sp>
      <p:pic>
        <p:nvPicPr>
          <p:cNvPr id="5" name="Content Placeholder 4" descr="images-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16" b="-1641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Stored energy that </a:t>
            </a:r>
            <a:r>
              <a:rPr lang="en-US" sz="3200" dirty="0" smtClean="0">
                <a:solidFill>
                  <a:srgbClr val="FF0000"/>
                </a:solidFill>
              </a:rPr>
              <a:t>COULD </a:t>
            </a:r>
            <a:r>
              <a:rPr lang="en-US" sz="3200" dirty="0" smtClean="0"/>
              <a:t>do work.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195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Nuclear</a:t>
            </a:r>
            <a:endParaRPr lang="en-US" sz="4000" dirty="0"/>
          </a:p>
        </p:txBody>
      </p:sp>
      <p:pic>
        <p:nvPicPr>
          <p:cNvPr id="5" name="Content Placeholder 4" descr="imgres-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178" b="-52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Energy that is released from a nuclear </a:t>
            </a:r>
            <a:r>
              <a:rPr lang="en-US" sz="3200" dirty="0" smtClean="0">
                <a:solidFill>
                  <a:srgbClr val="FF0000"/>
                </a:solidFill>
              </a:rPr>
              <a:t>reaction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1192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Electrical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Energy found in the </a:t>
            </a:r>
            <a:r>
              <a:rPr lang="en-US" sz="3200" dirty="0" smtClean="0">
                <a:solidFill>
                  <a:srgbClr val="FF0000"/>
                </a:solidFill>
              </a:rPr>
              <a:t>current</a:t>
            </a:r>
            <a:r>
              <a:rPr lang="en-US" sz="3200" dirty="0" smtClean="0"/>
              <a:t> of electrons.</a:t>
            </a:r>
            <a:endParaRPr lang="en-US" sz="3200" dirty="0"/>
          </a:p>
        </p:txBody>
      </p:sp>
      <p:pic>
        <p:nvPicPr>
          <p:cNvPr id="6" name="Content Placeholder 5" descr="images-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16" b="-164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554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5600580"/>
          </a:xfrm>
        </p:spPr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40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609600"/>
            <a:ext cx="3008313" cy="147469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Heat/Thermal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Transfer of energy through </a:t>
            </a:r>
            <a:r>
              <a:rPr lang="en-US" sz="3200" dirty="0" smtClean="0">
                <a:solidFill>
                  <a:srgbClr val="FF0000"/>
                </a:solidFill>
              </a:rPr>
              <a:t>particles</a:t>
            </a:r>
            <a:r>
              <a:rPr lang="en-US" sz="3200" dirty="0" smtClean="0"/>
              <a:t>.  Measured by </a:t>
            </a:r>
            <a:r>
              <a:rPr lang="en-US" sz="3200" dirty="0" smtClean="0">
                <a:solidFill>
                  <a:srgbClr val="FF0000"/>
                </a:solidFill>
              </a:rPr>
              <a:t>temperature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Content Placeholder 4" descr="imgres-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5" r="22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509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Chemical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Stored energy in any type of </a:t>
            </a:r>
            <a:r>
              <a:rPr lang="en-US" sz="3200" dirty="0" smtClean="0">
                <a:solidFill>
                  <a:srgbClr val="FF0000"/>
                </a:solidFill>
              </a:rPr>
              <a:t>fuel</a:t>
            </a:r>
            <a:r>
              <a:rPr lang="en-US" sz="3200" dirty="0" smtClean="0"/>
              <a:t> source.</a:t>
            </a:r>
            <a:endParaRPr lang="en-US" sz="3200" dirty="0"/>
          </a:p>
        </p:txBody>
      </p:sp>
      <p:pic>
        <p:nvPicPr>
          <p:cNvPr id="5" name="Content Placeholder 4" descr="imgres-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805" b="-498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2616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Light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Energy from the </a:t>
            </a:r>
            <a:r>
              <a:rPr lang="en-US" sz="3200" dirty="0" smtClean="0">
                <a:solidFill>
                  <a:srgbClr val="FF0000"/>
                </a:solidFill>
              </a:rPr>
              <a:t>sun</a:t>
            </a:r>
            <a:r>
              <a:rPr lang="en-US" sz="3200" dirty="0" smtClean="0"/>
              <a:t> or any luminous object.</a:t>
            </a:r>
            <a:endParaRPr lang="en-US" sz="3200" dirty="0"/>
          </a:p>
        </p:txBody>
      </p:sp>
      <p:pic>
        <p:nvPicPr>
          <p:cNvPr id="6" name="Content Placeholder 5" descr="images-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086" b="-370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6214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Sound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Transfer of energy through waves by </a:t>
            </a:r>
            <a:r>
              <a:rPr lang="en-US" sz="3200" dirty="0" smtClean="0">
                <a:solidFill>
                  <a:srgbClr val="FF0000"/>
                </a:solidFill>
              </a:rPr>
              <a:t>vibrations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Content Placeholder 4" descr="imgres-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467" b="-964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611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5635370"/>
          </a:xfrm>
        </p:spPr>
        <p:txBody>
          <a:bodyPr/>
          <a:lstStyle/>
          <a:p>
            <a:r>
              <a:rPr lang="en-US" dirty="0" smtClean="0"/>
              <a:t>Transfer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Blow Dryer</a:t>
            </a:r>
            <a:endParaRPr lang="en-US" dirty="0"/>
          </a:p>
        </p:txBody>
      </p:sp>
      <p:pic>
        <p:nvPicPr>
          <p:cNvPr id="6" name="Content Placeholder 5" descr="images-1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" r="3586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Electrical</a:t>
            </a:r>
          </a:p>
          <a:p>
            <a:pPr marL="0" indent="0" algn="ctr">
              <a:buNone/>
            </a:pPr>
            <a:r>
              <a:rPr lang="en-US" sz="3200" dirty="0" smtClean="0"/>
              <a:t>To</a:t>
            </a:r>
          </a:p>
          <a:p>
            <a:pPr marL="0" indent="0" algn="ctr">
              <a:buNone/>
            </a:pPr>
            <a:r>
              <a:rPr lang="en-US" sz="3200" dirty="0" smtClean="0"/>
              <a:t>Heat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355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Light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Chemical</a:t>
            </a:r>
            <a:endParaRPr lang="en-US" sz="3200" dirty="0"/>
          </a:p>
        </p:txBody>
      </p:sp>
      <p:pic>
        <p:nvPicPr>
          <p:cNvPr id="4" name="Content Placeholder 3" descr="imgres-7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749" b="-32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185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Guitar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Mechanical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Sound</a:t>
            </a:r>
            <a:endParaRPr lang="en-US" sz="3200" dirty="0"/>
          </a:p>
        </p:txBody>
      </p:sp>
      <p:pic>
        <p:nvPicPr>
          <p:cNvPr id="6" name="Content Placeholder 5" descr="imgres-8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 r="4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125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Engine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Chemical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Mechanical</a:t>
            </a:r>
          </a:p>
        </p:txBody>
      </p:sp>
      <p:pic>
        <p:nvPicPr>
          <p:cNvPr id="4" name="Content Placeholder 3" descr="images-1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39" b="-23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043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Bulb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Electrical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Light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imgres-5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" r="10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94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434876"/>
            <a:ext cx="3008313" cy="504457"/>
          </a:xfrm>
        </p:spPr>
        <p:txBody>
          <a:bodyPr>
            <a:noAutofit/>
          </a:bodyPr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0225" y="1669925"/>
            <a:ext cx="3008313" cy="440543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 object in motion/at rest will </a:t>
            </a:r>
            <a:r>
              <a:rPr lang="en-US" sz="3200" dirty="0" smtClean="0">
                <a:solidFill>
                  <a:srgbClr val="FF0000"/>
                </a:solidFill>
              </a:rPr>
              <a:t>stay</a:t>
            </a:r>
            <a:r>
              <a:rPr lang="en-US" sz="3200" dirty="0" smtClean="0"/>
              <a:t> in motion/at rest unless acted on by another </a:t>
            </a:r>
            <a:r>
              <a:rPr lang="en-US" sz="3200" dirty="0" smtClean="0">
                <a:solidFill>
                  <a:srgbClr val="FF0000"/>
                </a:solidFill>
              </a:rPr>
              <a:t>force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9" name="Content Placeholder 8" descr="imag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14" b="-40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869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Panel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Energy transfers from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Light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To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Electric</a:t>
            </a:r>
          </a:p>
        </p:txBody>
      </p:sp>
      <p:pic>
        <p:nvPicPr>
          <p:cNvPr id="4" name="Content Placeholder 3" descr="imgres-9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809" b="-338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495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0113" y="244157"/>
            <a:ext cx="7345362" cy="5513605"/>
          </a:xfrm>
        </p:spPr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97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How </a:t>
            </a:r>
            <a:r>
              <a:rPr lang="en-US" sz="3200" dirty="0" smtClean="0">
                <a:solidFill>
                  <a:srgbClr val="FF0000"/>
                </a:solidFill>
              </a:rPr>
              <a:t>high</a:t>
            </a:r>
            <a:r>
              <a:rPr lang="en-US" sz="3200" dirty="0" smtClean="0"/>
              <a:t> a wave is from the resting point.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2670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highest </a:t>
            </a:r>
            <a:r>
              <a:rPr lang="en-US" sz="3200" dirty="0" smtClean="0">
                <a:solidFill>
                  <a:srgbClr val="FF0000"/>
                </a:solidFill>
              </a:rPr>
              <a:t>point</a:t>
            </a:r>
            <a:r>
              <a:rPr lang="en-US" sz="3200" dirty="0" smtClean="0"/>
              <a:t> on a wave.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24525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Trough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lowest</a:t>
            </a:r>
            <a:r>
              <a:rPr lang="en-US" sz="3200" dirty="0" smtClean="0"/>
              <a:t> point on a wave.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1946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distance between corresponding points on 2 </a:t>
            </a:r>
            <a:r>
              <a:rPr lang="en-US" sz="3200" dirty="0" smtClean="0">
                <a:solidFill>
                  <a:srgbClr val="FF0000"/>
                </a:solidFill>
              </a:rPr>
              <a:t>consecutive</a:t>
            </a:r>
            <a:r>
              <a:rPr lang="en-US" sz="3200" dirty="0" smtClean="0"/>
              <a:t> waves.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9759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How many </a:t>
            </a:r>
            <a:r>
              <a:rPr lang="en-US" sz="3200" dirty="0" smtClean="0">
                <a:solidFill>
                  <a:srgbClr val="FF0000"/>
                </a:solidFill>
              </a:rPr>
              <a:t>waves</a:t>
            </a:r>
            <a:r>
              <a:rPr lang="en-US" sz="3200" dirty="0" smtClean="0"/>
              <a:t> there are in a certain amount of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4643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substance</a:t>
            </a:r>
            <a:r>
              <a:rPr lang="en-US" sz="3200" dirty="0" smtClean="0"/>
              <a:t> that the wave travels through.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69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Wave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Wave particles move </a:t>
            </a:r>
            <a:r>
              <a:rPr lang="en-US" sz="3200" dirty="0" smtClean="0">
                <a:solidFill>
                  <a:srgbClr val="FF0000"/>
                </a:solidFill>
              </a:rPr>
              <a:t>up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down</a:t>
            </a:r>
            <a:r>
              <a:rPr lang="en-US" sz="3200" dirty="0" smtClean="0"/>
              <a:t>  (perpendicular) to the direction of wave motion.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11517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Wave particles move </a:t>
            </a:r>
            <a:r>
              <a:rPr lang="en-US" sz="3200" dirty="0" smtClean="0">
                <a:solidFill>
                  <a:srgbClr val="FF0000"/>
                </a:solidFill>
              </a:rPr>
              <a:t>back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forth</a:t>
            </a:r>
            <a:r>
              <a:rPr lang="en-US" sz="3200" dirty="0" smtClean="0"/>
              <a:t>  (parallel) to the direction of wave motion.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8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225" y="609600"/>
            <a:ext cx="3008313" cy="729819"/>
          </a:xfrm>
        </p:spPr>
        <p:txBody>
          <a:bodyPr/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8" name="Content Placeholder 7" descr="imgres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555" b="-38555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The force acting on an object is equal to its </a:t>
            </a:r>
            <a:r>
              <a:rPr lang="en-US" sz="3200" dirty="0" smtClean="0">
                <a:solidFill>
                  <a:srgbClr val="FF0000"/>
                </a:solidFill>
              </a:rPr>
              <a:t>mass</a:t>
            </a:r>
            <a:r>
              <a:rPr lang="en-US" sz="3200" dirty="0" smtClean="0"/>
              <a:t> </a:t>
            </a:r>
            <a:r>
              <a:rPr lang="en-US" sz="3200" dirty="0"/>
              <a:t>times  </a:t>
            </a:r>
            <a:r>
              <a:rPr lang="en-US" sz="3200" dirty="0" smtClean="0">
                <a:solidFill>
                  <a:srgbClr val="FF0000"/>
                </a:solidFill>
              </a:rPr>
              <a:t>acceleration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9208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When the particles are </a:t>
            </a:r>
            <a:r>
              <a:rPr lang="en-US" sz="3200" dirty="0" smtClean="0">
                <a:solidFill>
                  <a:srgbClr val="FF0000"/>
                </a:solidFill>
              </a:rPr>
              <a:t>close</a:t>
            </a:r>
            <a:r>
              <a:rPr lang="en-US" sz="3200" dirty="0" smtClean="0"/>
              <a:t> together </a:t>
            </a:r>
            <a:r>
              <a:rPr lang="en-US" sz="3200" dirty="0">
                <a:solidFill>
                  <a:schemeClr val="tx1"/>
                </a:solidFill>
              </a:rPr>
              <a:t>in a longitudinal wave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1691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Rarefaction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When the particles are </a:t>
            </a:r>
            <a:r>
              <a:rPr lang="en-US" sz="3200" dirty="0" smtClean="0">
                <a:solidFill>
                  <a:srgbClr val="000000"/>
                </a:solidFill>
              </a:rPr>
              <a:t>far </a:t>
            </a:r>
            <a:r>
              <a:rPr lang="en-US" sz="3200" dirty="0" smtClean="0">
                <a:solidFill>
                  <a:srgbClr val="FF0000"/>
                </a:solidFill>
              </a:rPr>
              <a:t>apart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in a longitudinal wave.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2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 the parts of the wave.</a:t>
            </a:r>
            <a:endParaRPr lang="en-US" dirty="0"/>
          </a:p>
        </p:txBody>
      </p:sp>
      <p:pic>
        <p:nvPicPr>
          <p:cNvPr id="4" name="Content Placeholder 3" descr="Image result for wavelengt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98" b="-34698"/>
          <a:stretch>
            <a:fillRect/>
          </a:stretch>
        </p:blipFill>
        <p:spPr bwMode="auto">
          <a:xfrm>
            <a:off x="900112" y="2133601"/>
            <a:ext cx="7345363" cy="3931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00112" y="5601207"/>
            <a:ext cx="769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Wave Type:  </a:t>
            </a:r>
            <a:r>
              <a:rPr lang="en-US" sz="2800" dirty="0" smtClean="0">
                <a:solidFill>
                  <a:srgbClr val="FF0000"/>
                </a:solidFill>
              </a:rPr>
              <a:t>Transverse </a:t>
            </a:r>
            <a:r>
              <a:rPr lang="en-US" sz="2800" dirty="0" smtClean="0"/>
              <a:t>Wave 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757040" y="2365727"/>
            <a:ext cx="782839" cy="643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65679" y="5166331"/>
            <a:ext cx="1617868" cy="434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92658" y="2800604"/>
            <a:ext cx="0" cy="400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0052" y="2800604"/>
            <a:ext cx="17396" cy="5218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92658" y="3009344"/>
            <a:ext cx="29573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949580" y="2133601"/>
            <a:ext cx="991597" cy="771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071355" y="4105233"/>
            <a:ext cx="0" cy="10610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071355" y="4609689"/>
            <a:ext cx="1095975" cy="260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39880" y="2133601"/>
            <a:ext cx="88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Crest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41176" y="2000431"/>
            <a:ext cx="1809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Wavelength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910" y="5444652"/>
            <a:ext cx="132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Trough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7330" y="4870615"/>
            <a:ext cx="158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Amplitude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8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 parts of the wave</a:t>
            </a:r>
            <a:endParaRPr lang="en-US" dirty="0"/>
          </a:p>
        </p:txBody>
      </p:sp>
      <p:pic>
        <p:nvPicPr>
          <p:cNvPr id="4" name="Content Placeholder 3" descr="images-1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1" t="19176" r="13111" b="11808"/>
          <a:stretch/>
        </p:blipFill>
        <p:spPr>
          <a:xfrm>
            <a:off x="900112" y="2348333"/>
            <a:ext cx="7345363" cy="2713628"/>
          </a:xfrm>
        </p:spPr>
      </p:pic>
      <p:sp>
        <p:nvSpPr>
          <p:cNvPr id="5" name="TextBox 4"/>
          <p:cNvSpPr txBox="1"/>
          <p:nvPr/>
        </p:nvSpPr>
        <p:spPr>
          <a:xfrm>
            <a:off x="900113" y="5671472"/>
            <a:ext cx="673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Wave Type:  </a:t>
            </a:r>
            <a:r>
              <a:rPr lang="en-US" sz="2800" dirty="0" smtClean="0">
                <a:solidFill>
                  <a:srgbClr val="FF0000"/>
                </a:solidFill>
              </a:rPr>
              <a:t>Longitudinal</a:t>
            </a:r>
            <a:r>
              <a:rPr lang="en-US" sz="2800" dirty="0" smtClean="0"/>
              <a:t> Wave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39997" y="1847180"/>
            <a:ext cx="262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9937" y="5061961"/>
            <a:ext cx="2383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Rarefaction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566859" y="2522283"/>
            <a:ext cx="0" cy="313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7950170" y="2522283"/>
            <a:ext cx="1" cy="313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6859" y="2713628"/>
            <a:ext cx="2383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106148" y="2156987"/>
            <a:ext cx="487100" cy="556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4609" y="1983036"/>
            <a:ext cx="208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Wavelength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2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0113" y="244157"/>
            <a:ext cx="7345362" cy="5548395"/>
          </a:xfrm>
        </p:spPr>
        <p:txBody>
          <a:bodyPr/>
          <a:lstStyle/>
          <a:p>
            <a:r>
              <a:rPr lang="en-US" dirty="0" smtClean="0"/>
              <a:t>Pitch and Loudness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4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91480" y="642938"/>
            <a:ext cx="7950170" cy="54627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higher the PITCH, the higher the </a:t>
            </a:r>
            <a:r>
              <a:rPr lang="en-US" sz="3200" dirty="0" smtClean="0">
                <a:solidFill>
                  <a:srgbClr val="FF0000"/>
                </a:solidFill>
              </a:rPr>
              <a:t>frequency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The LOUDER the sound, the higher the </a:t>
            </a:r>
            <a:r>
              <a:rPr lang="en-US" sz="3200" dirty="0" smtClean="0">
                <a:solidFill>
                  <a:srgbClr val="FF0000"/>
                </a:solidFill>
              </a:rPr>
              <a:t>amplitude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42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7"/>
            <a:ext cx="7345362" cy="5652765"/>
          </a:xfrm>
        </p:spPr>
        <p:txBody>
          <a:bodyPr/>
          <a:lstStyle/>
          <a:p>
            <a:r>
              <a:rPr lang="en-US" dirty="0" smtClean="0"/>
              <a:t>Analog vs. Digital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229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277863"/>
              </p:ext>
            </p:extLst>
          </p:nvPr>
        </p:nvGraphicFramePr>
        <p:xfrm>
          <a:off x="900113" y="1936103"/>
          <a:ext cx="7345362" cy="442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846"/>
                <a:gridCol w="2191516"/>
              </a:tblGrid>
              <a:tr h="462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Continuous</a:t>
                      </a:r>
                      <a:r>
                        <a:rPr lang="en-US" dirty="0" smtClean="0"/>
                        <a:t> electric pulses of varying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amplitudes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Signal</a:t>
                      </a:r>
                      <a:endParaRPr lang="en-US" b="1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Sine or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Transverse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Wave Type</a:t>
                      </a:r>
                      <a:endParaRPr lang="en-US" b="1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Records, Cassette Tapes,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Examples</a:t>
                      </a:r>
                      <a:endParaRPr lang="en-US" b="1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Technology</a:t>
                      </a:r>
                      <a:endParaRPr lang="en-US" b="1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en-US" dirty="0" smtClean="0"/>
                        <a:t> be affected by noise during</a:t>
                      </a:r>
                      <a:r>
                        <a:rPr lang="en-US" baseline="0" dirty="0" smtClean="0"/>
                        <a:t> 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to Noise</a:t>
                      </a:r>
                      <a:endParaRPr lang="en-US" b="1" dirty="0"/>
                    </a:p>
                  </a:txBody>
                  <a:tcPr/>
                </a:tc>
              </a:tr>
              <a:tr h="1141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Picture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422" y="5357677"/>
            <a:ext cx="3048000" cy="100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109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372517"/>
              </p:ext>
            </p:extLst>
          </p:nvPr>
        </p:nvGraphicFramePr>
        <p:xfrm>
          <a:off x="900113" y="1936103"/>
          <a:ext cx="7345362" cy="4555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77"/>
                <a:gridCol w="5270685"/>
              </a:tblGrid>
              <a:tr h="462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Translates information into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binary</a:t>
                      </a:r>
                      <a:r>
                        <a:rPr lang="en-US" dirty="0" smtClean="0"/>
                        <a:t> format with two distinct amplitudes.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aseline="0" dirty="0" smtClean="0">
                          <a:solidFill>
                            <a:schemeClr val="dk1"/>
                          </a:solidFill>
                        </a:rPr>
                        <a:t> or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Signal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bits </a:t>
                      </a:r>
                      <a:r>
                        <a:rPr lang="en-US" dirty="0" smtClean="0"/>
                        <a:t>of information.</a:t>
                      </a:r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Wave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Square</a:t>
                      </a:r>
                      <a:r>
                        <a:rPr lang="en-US" dirty="0" smtClean="0"/>
                        <a:t> waves</a:t>
                      </a:r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Examples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CD’s, DVD’s, Digital devices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Technology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Converts analog waves to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binary</a:t>
                      </a:r>
                      <a:r>
                        <a:rPr lang="en-US" dirty="0" smtClean="0"/>
                        <a:t> format.</a:t>
                      </a:r>
                      <a:endParaRPr lang="en-US" dirty="0"/>
                    </a:p>
                  </a:txBody>
                  <a:tcPr/>
                </a:tc>
              </a:tr>
              <a:tr h="4622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to Noise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Noise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immune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4178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Picture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images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55" y="5412455"/>
            <a:ext cx="4304250" cy="916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1358" y="5412455"/>
            <a:ext cx="340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8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434877"/>
            <a:ext cx="3008313" cy="817568"/>
          </a:xfrm>
        </p:spPr>
        <p:txBody>
          <a:bodyPr>
            <a:noAutofit/>
          </a:bodyPr>
          <a:lstStyle/>
          <a:p>
            <a:r>
              <a:rPr lang="en-US" dirty="0" smtClean="0"/>
              <a:t>Newton’s 3rd Law</a:t>
            </a: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040" b="-11604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0225" y="2191777"/>
            <a:ext cx="3008313" cy="388358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For every action there is an equal and opposite reaction.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273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5600580"/>
          </a:xfrm>
        </p:spPr>
        <p:txBody>
          <a:bodyPr>
            <a:normAutofit/>
          </a:bodyPr>
          <a:lstStyle/>
          <a:p>
            <a:r>
              <a:rPr lang="en-US" dirty="0" smtClean="0"/>
              <a:t>Potential and Kinetic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2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Stored</a:t>
            </a:r>
            <a:r>
              <a:rPr lang="en-US" sz="4000" dirty="0" smtClean="0"/>
              <a:t> energy that COULD do work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205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646386" cy="393192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Energy that will be </a:t>
            </a:r>
            <a:r>
              <a:rPr lang="en-US" sz="4000" dirty="0" smtClean="0">
                <a:solidFill>
                  <a:srgbClr val="FF0000"/>
                </a:solidFill>
              </a:rPr>
              <a:t>released </a:t>
            </a:r>
            <a:r>
              <a:rPr lang="en-US" sz="4000" dirty="0" smtClean="0"/>
              <a:t>during a chemical reaction.</a:t>
            </a:r>
          </a:p>
          <a:p>
            <a:pPr marL="0" indent="0">
              <a:buNone/>
            </a:pPr>
            <a:r>
              <a:rPr lang="en-US" sz="3200" dirty="0" smtClean="0"/>
              <a:t>Examples:</a:t>
            </a:r>
          </a:p>
          <a:p>
            <a:pPr marL="0" indent="0">
              <a:buNone/>
            </a:pPr>
            <a:r>
              <a:rPr lang="en-US" sz="3200" dirty="0" smtClean="0"/>
              <a:t>  Food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Battery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  Gasoline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08"/>
          <a:stretch/>
        </p:blipFill>
        <p:spPr>
          <a:xfrm>
            <a:off x="3162899" y="4348135"/>
            <a:ext cx="5383599" cy="11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1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48246"/>
            <a:ext cx="7345363" cy="41172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Energy because of its </a:t>
            </a:r>
            <a:r>
              <a:rPr lang="en-US" sz="4000" dirty="0" smtClean="0">
                <a:solidFill>
                  <a:srgbClr val="FF0000"/>
                </a:solidFill>
              </a:rPr>
              <a:t>position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       Examples:</a:t>
            </a:r>
          </a:p>
          <a:p>
            <a:pPr marL="0" indent="0">
              <a:buNone/>
            </a:pPr>
            <a:r>
              <a:rPr lang="en-US" sz="3200" dirty="0"/>
              <a:t>Rock at </a:t>
            </a:r>
            <a:r>
              <a:rPr lang="en-US" sz="3200" dirty="0">
                <a:solidFill>
                  <a:srgbClr val="FF0000"/>
                </a:solidFill>
              </a:rPr>
              <a:t>top</a:t>
            </a:r>
            <a:r>
              <a:rPr lang="en-US" sz="3200" dirty="0"/>
              <a:t> of hill</a:t>
            </a:r>
          </a:p>
          <a:p>
            <a:pPr marL="0" indent="0">
              <a:buNone/>
            </a:pPr>
            <a:r>
              <a:rPr lang="en-US" sz="3200" dirty="0"/>
              <a:t>Bow string pulled </a:t>
            </a:r>
            <a:r>
              <a:rPr lang="en-US" sz="3200" dirty="0">
                <a:solidFill>
                  <a:srgbClr val="FF0000"/>
                </a:solidFill>
              </a:rPr>
              <a:t>back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41" y="2586161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1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111</TotalTime>
  <Words>546</Words>
  <Application>Microsoft Macintosh PowerPoint</Application>
  <PresentationFormat>On-screen Show (4:3)</PresentationFormat>
  <Paragraphs>149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Capital</vt:lpstr>
      <vt:lpstr>Physics Final Review</vt:lpstr>
      <vt:lpstr>Newton’s Laws</vt:lpstr>
      <vt:lpstr>Newton’s 1st Law</vt:lpstr>
      <vt:lpstr>Newton’s 2nd Law</vt:lpstr>
      <vt:lpstr>Newton’s 3rd Law</vt:lpstr>
      <vt:lpstr>Potential and Kinetic Energy</vt:lpstr>
      <vt:lpstr>Potential Energy</vt:lpstr>
      <vt:lpstr>Chemical Potential Energy</vt:lpstr>
      <vt:lpstr>Gravitational Potential Energy</vt:lpstr>
      <vt:lpstr>Kinetic Energy</vt:lpstr>
      <vt:lpstr>Mechanical (Kinetic Energy)</vt:lpstr>
      <vt:lpstr>Sound (Kinetic Energy)</vt:lpstr>
      <vt:lpstr>Heat (Kinetic Energy)</vt:lpstr>
      <vt:lpstr>Energy Types</vt:lpstr>
      <vt:lpstr>Mechanical</vt:lpstr>
      <vt:lpstr>Kinetic</vt:lpstr>
      <vt:lpstr>Potential</vt:lpstr>
      <vt:lpstr>Nuclear</vt:lpstr>
      <vt:lpstr>Electrical</vt:lpstr>
      <vt:lpstr>Heat/Thermal</vt:lpstr>
      <vt:lpstr>Chemical</vt:lpstr>
      <vt:lpstr>Light</vt:lpstr>
      <vt:lpstr>Sound</vt:lpstr>
      <vt:lpstr>Transfer of Energy</vt:lpstr>
      <vt:lpstr>Blow Dryer</vt:lpstr>
      <vt:lpstr>Apple Tree</vt:lpstr>
      <vt:lpstr>Guitar</vt:lpstr>
      <vt:lpstr>Car Engine</vt:lpstr>
      <vt:lpstr>Light Bulb</vt:lpstr>
      <vt:lpstr>Solar Panel</vt:lpstr>
      <vt:lpstr>Waves</vt:lpstr>
      <vt:lpstr>Amplitude</vt:lpstr>
      <vt:lpstr>Crest</vt:lpstr>
      <vt:lpstr>Trough</vt:lpstr>
      <vt:lpstr>Wavelength</vt:lpstr>
      <vt:lpstr>Frequency</vt:lpstr>
      <vt:lpstr>Medium</vt:lpstr>
      <vt:lpstr>Transverse Wave</vt:lpstr>
      <vt:lpstr>Longitudinal Wave</vt:lpstr>
      <vt:lpstr>Compression</vt:lpstr>
      <vt:lpstr>Rarefaction</vt:lpstr>
      <vt:lpstr>Label the parts of the wave.</vt:lpstr>
      <vt:lpstr>Label the parts of the wave</vt:lpstr>
      <vt:lpstr>Pitch and Loudness</vt:lpstr>
      <vt:lpstr>The higher the PITCH, the higher the frequency.   The LOUDER the sound, the higher the amplitude. </vt:lpstr>
      <vt:lpstr>Analog vs. Digital</vt:lpstr>
      <vt:lpstr>Analog</vt:lpstr>
      <vt:lpstr>Digital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Final Review</dc:title>
  <dc:creator>Teacher Iron</dc:creator>
  <cp:lastModifiedBy>Teacher Iron</cp:lastModifiedBy>
  <cp:revision>11</cp:revision>
  <dcterms:created xsi:type="dcterms:W3CDTF">2016-12-13T00:13:53Z</dcterms:created>
  <dcterms:modified xsi:type="dcterms:W3CDTF">2016-12-13T02:05:18Z</dcterms:modified>
</cp:coreProperties>
</file>