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sldIdLst>
    <p:sldId id="256" r:id="rId2"/>
    <p:sldId id="303" r:id="rId3"/>
    <p:sldId id="257" r:id="rId4"/>
    <p:sldId id="259" r:id="rId5"/>
    <p:sldId id="300" r:id="rId6"/>
    <p:sldId id="301" r:id="rId7"/>
    <p:sldId id="302" r:id="rId8"/>
    <p:sldId id="261" r:id="rId9"/>
    <p:sldId id="262" r:id="rId10"/>
    <p:sldId id="304" r:id="rId11"/>
    <p:sldId id="305" r:id="rId12"/>
    <p:sldId id="306" r:id="rId13"/>
    <p:sldId id="307" r:id="rId14"/>
    <p:sldId id="293" r:id="rId15"/>
    <p:sldId id="299" r:id="rId16"/>
    <p:sldId id="294" r:id="rId17"/>
    <p:sldId id="282" r:id="rId18"/>
    <p:sldId id="283" r:id="rId19"/>
    <p:sldId id="298" r:id="rId20"/>
    <p:sldId id="308" r:id="rId21"/>
    <p:sldId id="309" r:id="rId22"/>
    <p:sldId id="310" r:id="rId23"/>
    <p:sldId id="264" r:id="rId24"/>
    <p:sldId id="266" r:id="rId25"/>
    <p:sldId id="265" r:id="rId26"/>
    <p:sldId id="311" r:id="rId27"/>
    <p:sldId id="263" r:id="rId28"/>
    <p:sldId id="267" r:id="rId29"/>
    <p:sldId id="270" r:id="rId30"/>
    <p:sldId id="312" r:id="rId31"/>
    <p:sldId id="313" r:id="rId32"/>
    <p:sldId id="271" r:id="rId33"/>
    <p:sldId id="272" r:id="rId34"/>
    <p:sldId id="314" r:id="rId35"/>
    <p:sldId id="274" r:id="rId36"/>
    <p:sldId id="273" r:id="rId37"/>
    <p:sldId id="275" r:id="rId38"/>
    <p:sldId id="276" r:id="rId39"/>
    <p:sldId id="277" r:id="rId40"/>
    <p:sldId id="278" r:id="rId41"/>
    <p:sldId id="315" r:id="rId42"/>
    <p:sldId id="316" r:id="rId43"/>
    <p:sldId id="317" r:id="rId44"/>
    <p:sldId id="280" r:id="rId45"/>
    <p:sldId id="318" r:id="rId46"/>
    <p:sldId id="281" r:id="rId47"/>
    <p:sldId id="319" r:id="rId48"/>
    <p:sldId id="320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96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74AE6-332A-0342-8466-506A6334D8A1}" type="datetimeFigureOut">
              <a:rPr lang="en-US" smtClean="0"/>
              <a:pPr/>
              <a:t>4/28/17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71378-B287-2248-B938-BE2FC78373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1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71378-B287-2248-B938-BE2FC783734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E64B-1D79-C242-8FE8-2469895284C5}" type="datetimeFigureOut">
              <a:rPr lang="en-US" smtClean="0"/>
              <a:pPr/>
              <a:t>4/28/17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8213FC0-7B62-884C-9275-3340A80226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E64B-1D79-C242-8FE8-2469895284C5}" type="datetimeFigureOut">
              <a:rPr lang="en-US" smtClean="0"/>
              <a:pPr/>
              <a:t>4/28/17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3FC0-7B62-884C-9275-3340A8022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E64B-1D79-C242-8FE8-2469895284C5}" type="datetimeFigureOut">
              <a:rPr lang="en-US" smtClean="0"/>
              <a:pPr/>
              <a:t>4/28/17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3FC0-7B62-884C-9275-3340A8022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E64B-1D79-C242-8FE8-2469895284C5}" type="datetimeFigureOut">
              <a:rPr lang="en-US" smtClean="0"/>
              <a:pPr/>
              <a:t>4/28/17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3FC0-7B62-884C-9275-3340A80226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E64B-1D79-C242-8FE8-2469895284C5}" type="datetimeFigureOut">
              <a:rPr lang="en-US" smtClean="0"/>
              <a:pPr/>
              <a:t>4/28/17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8213FC0-7B62-884C-9275-3340A8022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E64B-1D79-C242-8FE8-2469895284C5}" type="datetimeFigureOut">
              <a:rPr lang="en-US" smtClean="0"/>
              <a:pPr/>
              <a:t>4/28/17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3FC0-7B62-884C-9275-3340A80226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E64B-1D79-C242-8FE8-2469895284C5}" type="datetimeFigureOut">
              <a:rPr lang="en-US" smtClean="0"/>
              <a:pPr/>
              <a:t>4/28/17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3FC0-7B62-884C-9275-3340A80226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E64B-1D79-C242-8FE8-2469895284C5}" type="datetimeFigureOut">
              <a:rPr lang="en-US" smtClean="0"/>
              <a:pPr/>
              <a:t>4/28/17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3FC0-7B62-884C-9275-3340A8022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E64B-1D79-C242-8FE8-2469895284C5}" type="datetimeFigureOut">
              <a:rPr lang="en-US" smtClean="0"/>
              <a:pPr/>
              <a:t>4/28/17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3FC0-7B62-884C-9275-3340A8022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E64B-1D79-C242-8FE8-2469895284C5}" type="datetimeFigureOut">
              <a:rPr lang="en-US" smtClean="0"/>
              <a:pPr/>
              <a:t>4/28/17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3FC0-7B62-884C-9275-3340A80226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E64B-1D79-C242-8FE8-2469895284C5}" type="datetimeFigureOut">
              <a:rPr lang="en-US" smtClean="0"/>
              <a:pPr/>
              <a:t>4/28/17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8213FC0-7B62-884C-9275-3340A80226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6CEE64B-1D79-C242-8FE8-2469895284C5}" type="datetimeFigureOut">
              <a:rPr lang="en-US" smtClean="0"/>
              <a:pPr/>
              <a:t>4/28/17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8213FC0-7B62-884C-9275-3340A8022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Macintosh%20HD:Users:teacher:Documents:8th%20Grade:Physical%20Science:Waves:Tests:Waves%20&amp;%20Energy%20Test.doc!OLE_LINK1" TargetMode="External"/><Relationship Id="rId5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Relationship Id="rId3" Type="http://schemas.openxmlformats.org/officeDocument/2006/relationships/image" Target="../media/image3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Grade Science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SAGE</a:t>
            </a:r>
            <a:r>
              <a:rPr lang="en-US" dirty="0" smtClean="0"/>
              <a:t> Review 2017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</a:t>
            </a:r>
            <a:endParaRPr lang="en-US" dirty="0"/>
          </a:p>
        </p:txBody>
      </p:sp>
      <p:pic>
        <p:nvPicPr>
          <p:cNvPr id="4" name="Content Placeholder 3" descr="download-3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" b="5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7375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Newton’s First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en-US" b="1" dirty="0"/>
              <a:t>Newton’s 1</a:t>
            </a:r>
            <a:r>
              <a:rPr lang="en-US" b="1" baseline="30000" dirty="0"/>
              <a:t>st</a:t>
            </a:r>
            <a:r>
              <a:rPr lang="en-US" b="1" dirty="0"/>
              <a:t> Law</a:t>
            </a:r>
            <a:r>
              <a:rPr lang="en-US" dirty="0"/>
              <a:t> states that an object at rest will stay </a:t>
            </a:r>
            <a:r>
              <a:rPr lang="en-US" dirty="0" smtClean="0"/>
              <a:t>at rest </a:t>
            </a:r>
            <a:r>
              <a:rPr lang="en-US" dirty="0"/>
              <a:t>and an abject in </a:t>
            </a:r>
            <a:r>
              <a:rPr lang="en-US" dirty="0" smtClean="0"/>
              <a:t>motion </a:t>
            </a:r>
            <a:r>
              <a:rPr lang="en-US" dirty="0"/>
              <a:t>will stay </a:t>
            </a:r>
            <a:r>
              <a:rPr lang="en-US" dirty="0" smtClean="0"/>
              <a:t>in motion </a:t>
            </a:r>
            <a:r>
              <a:rPr lang="en-US" dirty="0"/>
              <a:t>unless otherwise acted on by another force.  </a:t>
            </a:r>
          </a:p>
          <a:p>
            <a:endParaRPr lang="en-US" dirty="0"/>
          </a:p>
        </p:txBody>
      </p:sp>
      <p:pic>
        <p:nvPicPr>
          <p:cNvPr id="4" name="Picture 3" descr="downlo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136485"/>
            <a:ext cx="7117554" cy="288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47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Newton’s Second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en-US" b="1" dirty="0"/>
              <a:t>Newton’s 2</a:t>
            </a:r>
            <a:r>
              <a:rPr lang="en-US" b="1" baseline="30000" dirty="0"/>
              <a:t>nd</a:t>
            </a:r>
            <a:r>
              <a:rPr lang="en-US" b="1" dirty="0"/>
              <a:t> Law</a:t>
            </a:r>
            <a:r>
              <a:rPr lang="en-US" dirty="0"/>
              <a:t> states that the force acting on an object is equal to the objects </a:t>
            </a:r>
            <a:r>
              <a:rPr lang="en-US" dirty="0" smtClean="0"/>
              <a:t>mass </a:t>
            </a:r>
            <a:r>
              <a:rPr lang="en-US" dirty="0"/>
              <a:t>times it’s </a:t>
            </a:r>
            <a:r>
              <a:rPr lang="en-US" dirty="0" smtClean="0"/>
              <a:t>acceleration.</a:t>
            </a:r>
            <a:endParaRPr lang="en-US" dirty="0"/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02" y="3105112"/>
            <a:ext cx="6377916" cy="311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23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Newton’s Third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en-US" b="1" dirty="0"/>
              <a:t>Newton’s 3</a:t>
            </a:r>
            <a:r>
              <a:rPr lang="en-US" b="1" baseline="30000" dirty="0"/>
              <a:t>rd</a:t>
            </a:r>
            <a:r>
              <a:rPr lang="en-US" b="1" dirty="0"/>
              <a:t> Law</a:t>
            </a:r>
            <a:r>
              <a:rPr lang="en-US" dirty="0"/>
              <a:t> states that for every action there is an equal </a:t>
            </a:r>
            <a:r>
              <a:rPr lang="en-US" dirty="0" smtClean="0"/>
              <a:t>and opposite reaction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 descr="images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14" y="2681748"/>
            <a:ext cx="6036477" cy="333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98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</a:t>
            </a:r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Potential Energy is the energy of position.  It is also stored energy.  </a:t>
            </a:r>
          </a:p>
          <a:p>
            <a:r>
              <a:rPr lang="en-US" dirty="0" smtClean="0"/>
              <a:t>An </a:t>
            </a:r>
            <a:r>
              <a:rPr lang="en-US" dirty="0" smtClean="0"/>
              <a:t>apple has stored energy that the body can use after eating through cellular respiration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swimmer standing motionless on a high diving board has gravitational potential energy.  The higher up, the more PE.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 t="-11263" b="-11263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Kinetic </a:t>
            </a:r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Kinetic Energy is the energy of </a:t>
            </a:r>
            <a:r>
              <a:rPr lang="en-US" dirty="0" smtClean="0"/>
              <a:t>motion, or the energy that does the work.</a:t>
            </a:r>
            <a:endParaRPr lang="en-US" dirty="0" smtClean="0"/>
          </a:p>
          <a:p>
            <a:r>
              <a:rPr lang="en-US" dirty="0" smtClean="0"/>
              <a:t>Mechanical </a:t>
            </a:r>
            <a:r>
              <a:rPr lang="en-US" dirty="0" smtClean="0"/>
              <a:t>Energy is the sum of the potential and kinetic energy an object </a:t>
            </a:r>
            <a:r>
              <a:rPr lang="en-US" dirty="0" smtClean="0"/>
              <a:t>possesses, or the energy of motion.</a:t>
            </a:r>
          </a:p>
          <a:p>
            <a:r>
              <a:rPr lang="en-US" dirty="0" smtClean="0"/>
              <a:t>Sound energy is energy moving through waves by vibrations.</a:t>
            </a:r>
          </a:p>
          <a:p>
            <a:r>
              <a:rPr lang="en-US" dirty="0" smtClean="0"/>
              <a:t>Heat energy is energy moving through particles.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 t="-16345" b="-16345"/>
          <a:stretch>
            <a:fillRect/>
          </a:stretch>
        </p:blipFill>
        <p:spPr/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The Law of Conservation of Energy states that energy is not created or destroyed, but transformed from one form to another.</a:t>
            </a:r>
          </a:p>
          <a:p>
            <a:r>
              <a:rPr lang="en-US" sz="2200" dirty="0" smtClean="0"/>
              <a:t>Examples include:</a:t>
            </a:r>
          </a:p>
          <a:p>
            <a:pPr lvl="1"/>
            <a:r>
              <a:rPr lang="en-US" sz="2200" dirty="0" smtClean="0"/>
              <a:t>Blow Dryer: electrical to heat</a:t>
            </a:r>
            <a:endParaRPr lang="en-US" sz="2200" dirty="0" smtClean="0"/>
          </a:p>
          <a:p>
            <a:pPr lvl="1"/>
            <a:r>
              <a:rPr lang="en-US" sz="2200" dirty="0" smtClean="0"/>
              <a:t>Car Engine: chemical to mechanical</a:t>
            </a:r>
            <a:endParaRPr lang="en-US" sz="2200" dirty="0" smtClean="0"/>
          </a:p>
          <a:p>
            <a:pPr lvl="1"/>
            <a:r>
              <a:rPr lang="en-US" sz="2200" dirty="0" smtClean="0"/>
              <a:t>Firewood:  chemical to heat/light</a:t>
            </a:r>
            <a:endParaRPr lang="en-US" sz="2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 l="-1271" r="-1271"/>
          <a:stretch>
            <a:fillRect/>
          </a:stretch>
        </p:blipFill>
        <p:spPr>
          <a:xfrm>
            <a:off x="4937760" y="1447800"/>
            <a:ext cx="3749040" cy="4572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</a:t>
            </a:r>
            <a:r>
              <a:rPr lang="en-US" dirty="0" smtClean="0"/>
              <a:t>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transverse wave can be drawn as follows: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73594"/>
            <a:ext cx="6673850" cy="3544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</a:t>
            </a:r>
            <a:r>
              <a:rPr lang="en-US" dirty="0" smtClean="0"/>
              <a:t>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longitudinal wave can be drawn as follows: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50" y="2514600"/>
            <a:ext cx="5778500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Frequency/Amplitude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/>
              <a:t>Frequency</a:t>
            </a:r>
            <a:r>
              <a:rPr lang="en-US" dirty="0"/>
              <a:t> has to do with pitch or highness or lowness of a sound.</a:t>
            </a:r>
          </a:p>
          <a:p>
            <a:r>
              <a:rPr lang="en-US" b="1" dirty="0" smtClean="0"/>
              <a:t>Amplitude</a:t>
            </a:r>
            <a:r>
              <a:rPr lang="en-US" dirty="0" smtClean="0"/>
              <a:t> </a:t>
            </a:r>
            <a:r>
              <a:rPr lang="en-US" dirty="0" smtClean="0"/>
              <a:t>is the loudness or softness of a sound.</a:t>
            </a:r>
          </a:p>
          <a:p>
            <a:pPr lvl="1"/>
            <a:r>
              <a:rPr lang="en-US" dirty="0" smtClean="0"/>
              <a:t>High </a:t>
            </a:r>
            <a:r>
              <a:rPr lang="en-US" dirty="0" smtClean="0"/>
              <a:t>Pitch = High Frequency (High Sound)</a:t>
            </a:r>
          </a:p>
          <a:p>
            <a:pPr lvl="1"/>
            <a:r>
              <a:rPr lang="en-US" dirty="0" smtClean="0"/>
              <a:t>Low Pitch = Low Frequency (Low Sound)	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b="1" dirty="0" smtClean="0"/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327645"/>
              </p:ext>
            </p:extLst>
          </p:nvPr>
        </p:nvGraphicFramePr>
        <p:xfrm>
          <a:off x="1845707" y="4225365"/>
          <a:ext cx="54864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5" name="Document" r:id="rId4" imgW="5486400" imgH="1066800" progId="Word.Document.8">
                  <p:link updateAutomatic="1"/>
                </p:oleObj>
              </mc:Choice>
              <mc:Fallback>
                <p:oleObj name="Document" r:id="rId4" imgW="5486400" imgH="1066800" progId="Word.Document.8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5707" y="4225365"/>
                        <a:ext cx="54864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Science</a:t>
            </a:r>
            <a:endParaRPr lang="en-US" dirty="0"/>
          </a:p>
        </p:txBody>
      </p:sp>
      <p:pic>
        <p:nvPicPr>
          <p:cNvPr id="4" name="Content Placeholder 3" descr="download-2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" b="48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8832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Signals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Analog signals are continuous electrical pulses of varying amplitudes.  They are transverse waves.  </a:t>
            </a:r>
          </a:p>
          <a:p>
            <a:r>
              <a:rPr lang="en-US" dirty="0" smtClean="0"/>
              <a:t>Examples: Speech, record player, Cassette tapes</a:t>
            </a:r>
            <a:endParaRPr lang="en-US" dirty="0"/>
          </a:p>
        </p:txBody>
      </p:sp>
      <p:pic>
        <p:nvPicPr>
          <p:cNvPr id="4" name="Picture 3" descr="downloa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61" y="3265234"/>
            <a:ext cx="8261639" cy="256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12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Signals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/>
              <a:t>Digital signals</a:t>
            </a:r>
            <a:r>
              <a:rPr lang="en-US" dirty="0"/>
              <a:t> translate information into binary format (0,1) where each bit represents two distinct amplitudes.  </a:t>
            </a:r>
            <a:r>
              <a:rPr lang="en-US" dirty="0" smtClean="0"/>
              <a:t>They are Square waves.</a:t>
            </a:r>
          </a:p>
          <a:p>
            <a:r>
              <a:rPr lang="en-US" dirty="0" smtClean="0"/>
              <a:t>Examples:  CD’s, tablets/phones, computers</a:t>
            </a:r>
            <a:endParaRPr lang="en-US" dirty="0"/>
          </a:p>
        </p:txBody>
      </p:sp>
      <p:pic>
        <p:nvPicPr>
          <p:cNvPr id="4" name="Picture 3" descr="images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3" y="4038040"/>
            <a:ext cx="8431045" cy="158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81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Science</a:t>
            </a:r>
            <a:endParaRPr lang="en-US" dirty="0"/>
          </a:p>
        </p:txBody>
      </p:sp>
      <p:pic>
        <p:nvPicPr>
          <p:cNvPr id="4" name="Content Placeholder 3" descr="images-2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r="8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6165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Photosynthesis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2671482" cy="4572000"/>
          </a:xfrm>
        </p:spPr>
        <p:txBody>
          <a:bodyPr/>
          <a:lstStyle/>
          <a:p>
            <a:r>
              <a:rPr lang="en-US" dirty="0" smtClean="0"/>
              <a:t>Photosynthesis is the process by which plants use radiant energy from the sun to produce food.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680" y="1417638"/>
            <a:ext cx="4773119" cy="4260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750" y="5645150"/>
            <a:ext cx="3810000" cy="74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Respiration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Respiration is the process by which animals obtain energy from their food.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950" y="2000250"/>
            <a:ext cx="38100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3250"/>
            <a:ext cx="4973053" cy="118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Photosynthesis </a:t>
            </a:r>
            <a:r>
              <a:rPr lang="en-US" dirty="0" smtClean="0"/>
              <a:t>vs. Respiration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074" y="2098674"/>
            <a:ext cx="7238139" cy="3140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Pathway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Energy is transferred from the sun through the following </a:t>
            </a:r>
            <a:r>
              <a:rPr lang="en-US" dirty="0" smtClean="0"/>
              <a:t>pathway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Sun   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PHOTOSYNTHESIS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Chemical Energy </a:t>
            </a:r>
            <a:r>
              <a:rPr lang="en-US" dirty="0">
                <a:sym typeface="Wingdings"/>
              </a:rPr>
              <a:t> </a:t>
            </a:r>
            <a:r>
              <a:rPr lang="en-US" dirty="0" smtClean="0"/>
              <a:t>                                 RESPIRATION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</a:t>
            </a:r>
            <a:r>
              <a:rPr lang="en-US" dirty="0" smtClean="0"/>
              <a:t> Mechanical Energy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Heat energy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743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Food </a:t>
            </a:r>
            <a:r>
              <a:rPr lang="en-US" dirty="0" smtClean="0"/>
              <a:t>Chains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food chain is a community of organisms where each member is eaten in turn by another member.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891" y="949325"/>
            <a:ext cx="4079099" cy="5070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</a:t>
            </a:r>
            <a:r>
              <a:rPr lang="en-US" dirty="0" smtClean="0"/>
              <a:t>Webs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food web is a community of organisms where there are several interrelated food chains.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600200"/>
            <a:ext cx="5772424" cy="4257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34708"/>
          </a:xfrm>
        </p:spPr>
        <p:txBody>
          <a:bodyPr/>
          <a:lstStyle/>
          <a:p>
            <a:r>
              <a:rPr lang="en-US" dirty="0" smtClean="0"/>
              <a:t>Symbiosis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12231588"/>
              </p:ext>
            </p:extLst>
          </p:nvPr>
        </p:nvGraphicFramePr>
        <p:xfrm>
          <a:off x="349250" y="1417638"/>
          <a:ext cx="8337550" cy="4760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9501"/>
                <a:gridCol w="3650163"/>
                <a:gridCol w="2547886"/>
              </a:tblGrid>
              <a:tr h="6320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Word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Relationship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Examples</a:t>
                      </a:r>
                      <a:endParaRPr lang="en-US" sz="2400" dirty="0"/>
                    </a:p>
                  </a:txBody>
                  <a:tcPr/>
                </a:tc>
              </a:tr>
              <a:tr h="632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Mutualism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 relationship where both organisms benefit.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Clown</a:t>
                      </a:r>
                      <a:r>
                        <a:rPr lang="en-US" sz="2400" baseline="0" dirty="0" smtClean="0"/>
                        <a:t> Fish and Anemone</a:t>
                      </a:r>
                      <a:endParaRPr lang="en-US" sz="2400" dirty="0" smtClean="0"/>
                    </a:p>
                    <a:p>
                      <a:endParaRPr lang="en-US" sz="2400" dirty="0"/>
                    </a:p>
                  </a:txBody>
                  <a:tcPr/>
                </a:tc>
              </a:tr>
              <a:tr h="7905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Commensalism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A relationship</a:t>
                      </a:r>
                      <a:r>
                        <a:rPr lang="en-US" baseline="0" dirty="0" smtClean="0"/>
                        <a:t> where one organism benefits and one is neither helped or harmed.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Bison and Cowbird</a:t>
                      </a:r>
                      <a:endParaRPr lang="en-US" sz="2400" dirty="0"/>
                    </a:p>
                  </a:txBody>
                  <a:tcPr/>
                </a:tc>
              </a:tr>
              <a:tr h="8783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Parasitism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 relationship where one organism benefits, and one is harmed.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Deer and Tick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</a:tr>
              <a:tr h="83613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Predation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 relationship</a:t>
                      </a:r>
                      <a:r>
                        <a:rPr lang="en-US" baseline="0" dirty="0" smtClean="0"/>
                        <a:t> where one organism kills another organism for food.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Bear and Fish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What is a physical property?</a:t>
            </a:r>
          </a:p>
          <a:p>
            <a:pPr lvl="1"/>
            <a:r>
              <a:rPr lang="en-US" dirty="0" smtClean="0"/>
              <a:t>A characteristic of a substance that does not involve a chemical change.  An easy way to think of it is a physical description.</a:t>
            </a:r>
          </a:p>
          <a:p>
            <a:pPr lvl="2"/>
            <a:r>
              <a:rPr lang="en-US" dirty="0" smtClean="0"/>
              <a:t>Density</a:t>
            </a:r>
          </a:p>
          <a:p>
            <a:pPr lvl="2"/>
            <a:r>
              <a:rPr lang="en-US" dirty="0" smtClean="0"/>
              <a:t>Color</a:t>
            </a:r>
          </a:p>
          <a:p>
            <a:pPr lvl="2"/>
            <a:r>
              <a:rPr lang="en-US" dirty="0" smtClean="0"/>
              <a:t>Hardness</a:t>
            </a:r>
          </a:p>
          <a:p>
            <a:pPr lvl="2"/>
            <a:r>
              <a:rPr lang="en-US" dirty="0" smtClean="0"/>
              <a:t>Melting Point</a:t>
            </a:r>
          </a:p>
          <a:p>
            <a:pPr lvl="2"/>
            <a:r>
              <a:rPr lang="en-US" dirty="0" smtClean="0"/>
              <a:t>Boiling Point</a:t>
            </a:r>
          </a:p>
          <a:p>
            <a:r>
              <a:rPr lang="en-US" dirty="0" smtClean="0"/>
              <a:t>What is a chemical property?</a:t>
            </a:r>
          </a:p>
          <a:p>
            <a:pPr lvl="1"/>
            <a:r>
              <a:rPr lang="en-US" dirty="0" smtClean="0"/>
              <a:t>A property of matter that describes a substance’s ability to participate in chemical reactions.</a:t>
            </a:r>
          </a:p>
          <a:p>
            <a:pPr lvl="2"/>
            <a:r>
              <a:rPr lang="en-US" dirty="0" smtClean="0"/>
              <a:t>Reactivity</a:t>
            </a:r>
          </a:p>
          <a:p>
            <a:pPr lvl="3"/>
            <a:r>
              <a:rPr lang="en-US" dirty="0" smtClean="0"/>
              <a:t>Reacts with an acid or base</a:t>
            </a:r>
          </a:p>
          <a:p>
            <a:pPr lvl="2"/>
            <a:r>
              <a:rPr lang="en-US" dirty="0" smtClean="0"/>
              <a:t>Flammability</a:t>
            </a:r>
          </a:p>
          <a:p>
            <a:pPr lvl="2"/>
            <a:r>
              <a:rPr lang="en-US" dirty="0" smtClean="0"/>
              <a:t>pH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776" y="4503037"/>
            <a:ext cx="2054528" cy="2018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Trophic Levels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455712619"/>
              </p:ext>
            </p:extLst>
          </p:nvPr>
        </p:nvGraphicFramePr>
        <p:xfrm>
          <a:off x="241890" y="1661166"/>
          <a:ext cx="8444910" cy="4895561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237497"/>
                <a:gridCol w="3392443"/>
                <a:gridCol w="2814970"/>
              </a:tblGrid>
              <a:tr h="4877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Definition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Example</a:t>
                      </a:r>
                      <a:endParaRPr lang="en-US" dirty="0"/>
                    </a:p>
                  </a:txBody>
                  <a:tcPr/>
                </a:tc>
              </a:tr>
              <a:tr h="8744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/>
                          <a:cs typeface="Calibri"/>
                        </a:rPr>
                        <a:t>Producer</a:t>
                      </a:r>
                      <a:endParaRPr lang="en-US" sz="2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Organism that makes its own food.</a:t>
                      </a:r>
                      <a:r>
                        <a:rPr lang="en-US" sz="2800" dirty="0" smtClean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endParaRPr lang="en-US" sz="2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libri"/>
                          <a:cs typeface="Calibri"/>
                        </a:rPr>
                        <a:t>Plants </a:t>
                      </a:r>
                      <a:endParaRPr lang="en-US" sz="2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8465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/>
                          <a:cs typeface="Calibri"/>
                        </a:rPr>
                        <a:t>Consumer</a:t>
                      </a:r>
                      <a:endParaRPr lang="en-US" sz="2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/>
                          <a:ea typeface="ＭＳ 明朝"/>
                          <a:cs typeface="Calibri"/>
                        </a:rPr>
                        <a:t>Organism that obtains food by eating other organisms.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libri"/>
                          <a:ea typeface="ＭＳ 明朝"/>
                          <a:cs typeface="Calibri"/>
                        </a:rPr>
                        <a:t>Hawk, cow, humans</a:t>
                      </a:r>
                    </a:p>
                  </a:txBody>
                  <a:tcPr marL="68580" marR="68580" marT="0" marB="0"/>
                </a:tc>
              </a:tr>
              <a:tr h="9025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/>
                          <a:cs typeface="Calibri"/>
                        </a:rPr>
                        <a:t>Scavenger</a:t>
                      </a:r>
                      <a:endParaRPr lang="en-US" sz="2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/>
                          <a:ea typeface="ＭＳ 明朝"/>
                          <a:cs typeface="Calibri"/>
                        </a:rPr>
                        <a:t>Organism that eats only dead organisms.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/>
                          <a:ea typeface="ＭＳ 明朝"/>
                          <a:cs typeface="Calibri"/>
                        </a:rPr>
                        <a:t>Vulture, raccoon, crow</a:t>
                      </a:r>
                    </a:p>
                  </a:txBody>
                  <a:tcPr marL="68580" marR="68580" marT="0" marB="0"/>
                </a:tc>
              </a:tr>
              <a:tr h="9719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/>
                          <a:cs typeface="Calibri"/>
                        </a:rPr>
                        <a:t>Decomposer</a:t>
                      </a:r>
                      <a:endParaRPr lang="en-US" sz="2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/>
                          <a:ea typeface="ＭＳ 明朝"/>
                          <a:cs typeface="Calibri"/>
                        </a:rPr>
                        <a:t>Organism that breaks down remains of dead organisms.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/>
                          <a:ea typeface="ＭＳ 明朝"/>
                          <a:cs typeface="Calibri"/>
                        </a:rPr>
                        <a:t>Bacteria, worms, maggots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8583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2522" y="1447800"/>
            <a:ext cx="3366322" cy="4572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Carbon is a key element in all living things.  It needs to be cycled through the environment.  </a:t>
            </a:r>
          </a:p>
          <a:p>
            <a:pPr algn="ctr"/>
            <a:r>
              <a:rPr lang="en-US" dirty="0" smtClean="0"/>
              <a:t>Living = biotic = organic</a:t>
            </a:r>
          </a:p>
          <a:p>
            <a:pPr algn="ctr"/>
            <a:r>
              <a:rPr lang="en-US" dirty="0" smtClean="0"/>
              <a:t>Non-living = abiotic = inorganic</a:t>
            </a:r>
            <a:endParaRPr lang="en-US" dirty="0"/>
          </a:p>
        </p:txBody>
      </p:sp>
      <p:pic>
        <p:nvPicPr>
          <p:cNvPr id="4" name="Picture 3" descr="carbon-cyc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50" y="1436772"/>
            <a:ext cx="4997956" cy="499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43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3310" y="1447800"/>
            <a:ext cx="4240130" cy="518344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Examples of how humans effect their environment, and specifically a food web include:</a:t>
            </a:r>
          </a:p>
          <a:p>
            <a:pPr lvl="1"/>
            <a:r>
              <a:rPr lang="en-US" dirty="0" smtClean="0"/>
              <a:t>Urban Sprawl</a:t>
            </a:r>
          </a:p>
          <a:p>
            <a:pPr lvl="1"/>
            <a:r>
              <a:rPr lang="en-US" dirty="0" smtClean="0"/>
              <a:t>Acid Rain</a:t>
            </a:r>
          </a:p>
          <a:p>
            <a:pPr lvl="1"/>
            <a:r>
              <a:rPr lang="en-US" dirty="0" smtClean="0"/>
              <a:t>Deforestation</a:t>
            </a:r>
          </a:p>
          <a:p>
            <a:pPr lvl="1"/>
            <a:r>
              <a:rPr lang="en-US" dirty="0" smtClean="0"/>
              <a:t>Air Pollution</a:t>
            </a:r>
          </a:p>
          <a:p>
            <a:pPr lvl="1"/>
            <a:r>
              <a:rPr lang="en-US" dirty="0" smtClean="0"/>
              <a:t>Landfills</a:t>
            </a:r>
          </a:p>
          <a:p>
            <a:pPr lvl="1"/>
            <a:r>
              <a:rPr lang="en-US" dirty="0" smtClean="0"/>
              <a:t>Water Pollution</a:t>
            </a:r>
          </a:p>
          <a:p>
            <a:pPr lvl="1"/>
            <a:r>
              <a:rPr lang="en-US" dirty="0" smtClean="0"/>
              <a:t>Invasive Species</a:t>
            </a:r>
          </a:p>
          <a:p>
            <a:pPr lvl="1"/>
            <a:r>
              <a:rPr lang="en-US" dirty="0" smtClean="0"/>
              <a:t>Global Warming</a:t>
            </a:r>
          </a:p>
          <a:p>
            <a:pPr lvl="1"/>
            <a:r>
              <a:rPr lang="en-US" dirty="0" smtClean="0"/>
              <a:t>Toxic Waste</a:t>
            </a:r>
          </a:p>
          <a:p>
            <a:pPr lvl="1"/>
            <a:r>
              <a:rPr lang="en-US" dirty="0" smtClean="0"/>
              <a:t>Light Pollution </a:t>
            </a:r>
          </a:p>
          <a:p>
            <a:pPr lvl="1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 t="-40096" b="-40096"/>
          <a:stretch>
            <a:fillRect/>
          </a:stretch>
        </p:blipFill>
        <p:spPr>
          <a:xfrm>
            <a:off x="5000625" y="701675"/>
            <a:ext cx="3031490" cy="369693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315" y="3886200"/>
            <a:ext cx="28448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Inference </a:t>
            </a:r>
            <a:r>
              <a:rPr lang="en-US" dirty="0" smtClean="0"/>
              <a:t>vs. Evidence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Inference </a:t>
            </a:r>
            <a:r>
              <a:rPr lang="en-US" dirty="0" smtClean="0"/>
              <a:t>is based on your interpretation of facts.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Evidence is </a:t>
            </a:r>
            <a:r>
              <a:rPr lang="en-US" dirty="0" smtClean="0"/>
              <a:t>what you know for sure. (the facts) </a:t>
            </a:r>
            <a:endParaRPr lang="en-US" dirty="0"/>
          </a:p>
        </p:txBody>
      </p:sp>
      <p:pic>
        <p:nvPicPr>
          <p:cNvPr id="7" name="Picture 6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52" y="2780995"/>
            <a:ext cx="4285188" cy="3238805"/>
          </a:xfrm>
          <a:prstGeom prst="rect">
            <a:avLst/>
          </a:prstGeom>
        </p:spPr>
      </p:pic>
      <p:pic>
        <p:nvPicPr>
          <p:cNvPr id="8" name="Picture 7" descr="images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2901958"/>
            <a:ext cx="4028169" cy="2613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Geology</a:t>
            </a:r>
            <a:endParaRPr lang="en-US" dirty="0"/>
          </a:p>
        </p:txBody>
      </p:sp>
      <p:pic>
        <p:nvPicPr>
          <p:cNvPr id="5" name="Content Placeholder 4" descr="download-2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" r="5679"/>
          <a:stretch>
            <a:fillRect/>
          </a:stretch>
        </p:blipFill>
        <p:spPr>
          <a:xfrm>
            <a:off x="914400" y="1447800"/>
            <a:ext cx="7491413" cy="4572000"/>
          </a:xfrm>
        </p:spPr>
      </p:pic>
    </p:spTree>
    <p:extLst>
      <p:ext uri="{BB962C8B-B14F-4D97-AF65-F5344CB8AC3E}">
        <p14:creationId xmlns:p14="http://schemas.microsoft.com/office/powerpoint/2010/main" val="338606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Rocks </a:t>
            </a:r>
            <a:r>
              <a:rPr lang="en-US" dirty="0" smtClean="0"/>
              <a:t>and Minerals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Rocks are made up of Minerals.	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Minerals are pure, and rocks are a mix.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756" y="2209800"/>
            <a:ext cx="5322888" cy="399216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476375" y="3698875"/>
            <a:ext cx="2428875" cy="476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6477000" y="5207000"/>
            <a:ext cx="1238250" cy="127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8500" y="3514209"/>
            <a:ext cx="1000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Mineral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15250" y="5149335"/>
            <a:ext cx="97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Rock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Minerals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Minerals must be:</a:t>
            </a:r>
          </a:p>
          <a:p>
            <a:pPr lvl="1"/>
            <a:r>
              <a:rPr lang="en-US" dirty="0" smtClean="0"/>
              <a:t>Inorganic</a:t>
            </a:r>
          </a:p>
          <a:p>
            <a:pPr lvl="1"/>
            <a:r>
              <a:rPr lang="en-US" dirty="0" smtClean="0"/>
              <a:t>Crystalline</a:t>
            </a:r>
          </a:p>
          <a:p>
            <a:pPr lvl="1"/>
            <a:r>
              <a:rPr lang="en-US" dirty="0" smtClean="0"/>
              <a:t>Solid</a:t>
            </a:r>
          </a:p>
          <a:p>
            <a:pPr lvl="1"/>
            <a:r>
              <a:rPr lang="en-US" dirty="0" smtClean="0"/>
              <a:t>Naturally Occurring</a:t>
            </a:r>
          </a:p>
          <a:p>
            <a:pPr lvl="1"/>
            <a:r>
              <a:rPr lang="en-US" dirty="0" smtClean="0"/>
              <a:t>Definite chemical composition.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b="1" dirty="0" smtClean="0"/>
              <a:t>Properties</a:t>
            </a:r>
            <a:r>
              <a:rPr lang="en-US" dirty="0" smtClean="0"/>
              <a:t> of Minerals include:</a:t>
            </a:r>
          </a:p>
          <a:p>
            <a:pPr lvl="1"/>
            <a:r>
              <a:rPr lang="en-US" dirty="0" smtClean="0"/>
              <a:t>Hardness</a:t>
            </a:r>
          </a:p>
          <a:p>
            <a:pPr lvl="1"/>
            <a:r>
              <a:rPr lang="en-US" dirty="0" smtClean="0"/>
              <a:t>Streak</a:t>
            </a:r>
          </a:p>
          <a:p>
            <a:pPr lvl="1"/>
            <a:r>
              <a:rPr lang="en-US" dirty="0" smtClean="0"/>
              <a:t>Luster</a:t>
            </a:r>
          </a:p>
          <a:p>
            <a:pPr lvl="1"/>
            <a:r>
              <a:rPr lang="en-US" dirty="0" smtClean="0"/>
              <a:t>Fracture/Cleavage</a:t>
            </a:r>
          </a:p>
          <a:p>
            <a:pPr lvl="1"/>
            <a:r>
              <a:rPr lang="en-US" dirty="0" smtClean="0"/>
              <a:t>Color</a:t>
            </a:r>
          </a:p>
          <a:p>
            <a:pPr lvl="1"/>
            <a:r>
              <a:rPr lang="en-US" dirty="0" smtClean="0"/>
              <a:t>Special Properties</a:t>
            </a:r>
          </a:p>
          <a:p>
            <a:pPr lvl="2"/>
            <a:r>
              <a:rPr lang="en-US" dirty="0" smtClean="0"/>
              <a:t>Magnetism</a:t>
            </a:r>
          </a:p>
          <a:p>
            <a:pPr lvl="2"/>
            <a:r>
              <a:rPr lang="en-US" dirty="0" smtClean="0"/>
              <a:t>Double Refraction</a:t>
            </a:r>
          </a:p>
          <a:p>
            <a:pPr lvl="2"/>
            <a:r>
              <a:rPr lang="en-US" dirty="0" smtClean="0"/>
              <a:t>Reaction to Acid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Sedimentary </a:t>
            </a:r>
            <a:r>
              <a:rPr lang="en-US" dirty="0" smtClean="0"/>
              <a:t>Rocks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17101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Sedimentary Rocks form from pieces of other rocks, evaporated minerals, or the remains of once-living things.</a:t>
            </a:r>
          </a:p>
          <a:p>
            <a:r>
              <a:rPr lang="en-US" dirty="0" smtClean="0"/>
              <a:t>You would look for:</a:t>
            </a:r>
          </a:p>
          <a:p>
            <a:pPr lvl="1"/>
            <a:r>
              <a:rPr lang="en-US" dirty="0" smtClean="0"/>
              <a:t>Fossil Remains</a:t>
            </a:r>
          </a:p>
          <a:p>
            <a:pPr lvl="1"/>
            <a:r>
              <a:rPr lang="en-US" dirty="0" smtClean="0"/>
              <a:t>Layers</a:t>
            </a:r>
          </a:p>
          <a:p>
            <a:pPr lvl="1"/>
            <a:r>
              <a:rPr lang="en-US" dirty="0" smtClean="0"/>
              <a:t>Cemented Sediments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410" y="1777736"/>
            <a:ext cx="4844994" cy="3752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</a:t>
            </a:r>
            <a:r>
              <a:rPr lang="en-US" dirty="0" smtClean="0"/>
              <a:t>Rocks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260725" cy="4572000"/>
          </a:xfrm>
        </p:spPr>
        <p:txBody>
          <a:bodyPr/>
          <a:lstStyle/>
          <a:p>
            <a:r>
              <a:rPr lang="en-US" dirty="0" smtClean="0"/>
              <a:t>Igneous rocks form from minerals that have melted and cooled.</a:t>
            </a:r>
          </a:p>
          <a:p>
            <a:r>
              <a:rPr lang="en-US" dirty="0" smtClean="0"/>
              <a:t>You would look for:</a:t>
            </a:r>
          </a:p>
          <a:p>
            <a:pPr lvl="1"/>
            <a:r>
              <a:rPr lang="en-US" dirty="0" smtClean="0"/>
              <a:t>Crystals</a:t>
            </a:r>
          </a:p>
          <a:p>
            <a:pPr lvl="2"/>
            <a:r>
              <a:rPr lang="en-US" dirty="0" smtClean="0"/>
              <a:t>Large- slow cooling below surface.</a:t>
            </a:r>
          </a:p>
          <a:p>
            <a:pPr lvl="2"/>
            <a:r>
              <a:rPr lang="en-US" dirty="0" smtClean="0"/>
              <a:t>Small- cooled quickly above surface.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125" y="1447800"/>
            <a:ext cx="4511675" cy="4160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 </a:t>
            </a:r>
            <a:r>
              <a:rPr lang="en-US" dirty="0" smtClean="0"/>
              <a:t>Rocks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Metamorphic rocks form when existing rocks are changed by heat, pressure and sometimes, chemical reactions.</a:t>
            </a:r>
          </a:p>
          <a:p>
            <a:r>
              <a:rPr lang="en-US" dirty="0" smtClean="0"/>
              <a:t>You would look for:</a:t>
            </a:r>
          </a:p>
          <a:p>
            <a:pPr lvl="1"/>
            <a:r>
              <a:rPr lang="en-US" dirty="0" smtClean="0"/>
              <a:t>Foliations (minerals aligned in bands)</a:t>
            </a:r>
          </a:p>
          <a:p>
            <a:pPr lvl="1"/>
            <a:r>
              <a:rPr lang="en-US" dirty="0" smtClean="0"/>
              <a:t>Crystals (Sugary)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950" y="1417638"/>
            <a:ext cx="3537233" cy="3027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275" y="4564128"/>
            <a:ext cx="2133600" cy="1798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What is a physical change?</a:t>
            </a:r>
          </a:p>
          <a:p>
            <a:pPr lvl="1"/>
            <a:r>
              <a:rPr lang="en-US" dirty="0" smtClean="0"/>
              <a:t>A change of matter from one form to another without a change in chemical properties.</a:t>
            </a:r>
          </a:p>
          <a:p>
            <a:pPr lvl="2"/>
            <a:r>
              <a:rPr lang="en-US" dirty="0" smtClean="0"/>
              <a:t>Change in size</a:t>
            </a:r>
          </a:p>
          <a:p>
            <a:pPr lvl="2"/>
            <a:r>
              <a:rPr lang="en-US" dirty="0" smtClean="0"/>
              <a:t>Change in shape</a:t>
            </a:r>
          </a:p>
          <a:p>
            <a:pPr lvl="2"/>
            <a:r>
              <a:rPr lang="en-US" dirty="0" smtClean="0"/>
              <a:t>Phase Change</a:t>
            </a:r>
          </a:p>
          <a:p>
            <a:r>
              <a:rPr lang="en-US" dirty="0" smtClean="0"/>
              <a:t>What is a chemical change?</a:t>
            </a:r>
          </a:p>
          <a:p>
            <a:pPr lvl="1"/>
            <a:r>
              <a:rPr lang="en-US" dirty="0" smtClean="0"/>
              <a:t>A change that occurs when one or more substances change into entirely new substances with different properties.</a:t>
            </a:r>
          </a:p>
          <a:p>
            <a:pPr lvl="2"/>
            <a:r>
              <a:rPr lang="en-US" dirty="0" smtClean="0"/>
              <a:t>Color Change</a:t>
            </a:r>
          </a:p>
          <a:p>
            <a:pPr lvl="2"/>
            <a:r>
              <a:rPr lang="en-US" dirty="0" smtClean="0"/>
              <a:t>Rusting</a:t>
            </a:r>
          </a:p>
          <a:p>
            <a:pPr lvl="2"/>
            <a:r>
              <a:rPr lang="en-US" dirty="0" smtClean="0"/>
              <a:t>Burning</a:t>
            </a:r>
          </a:p>
          <a:p>
            <a:pPr lvl="2"/>
            <a:r>
              <a:rPr lang="en-US" dirty="0" smtClean="0"/>
              <a:t>Reaction to an acid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451" y="4489450"/>
            <a:ext cx="1474512" cy="1812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Rock </a:t>
            </a:r>
            <a:r>
              <a:rPr lang="en-US" dirty="0" smtClean="0"/>
              <a:t>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rock cycle shows how rocks can change from one form to another.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500745"/>
            <a:ext cx="4483100" cy="415705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549900" y="2719169"/>
            <a:ext cx="1079500" cy="5397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91350" y="2719169"/>
            <a:ext cx="113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Melting &amp; Cooling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5549900" y="3779520"/>
            <a:ext cx="1079500" cy="601980"/>
          </a:xfrm>
          <a:prstGeom prst="rightArrow">
            <a:avLst/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6826053" y="3779520"/>
            <a:ext cx="14608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Weathering, </a:t>
            </a:r>
          </a:p>
          <a:p>
            <a:r>
              <a:rPr lang="en-US" dirty="0" smtClean="0"/>
              <a:t>Erosion,</a:t>
            </a:r>
          </a:p>
          <a:p>
            <a:r>
              <a:rPr lang="en-US" dirty="0" smtClean="0"/>
              <a:t>Deposition,</a:t>
            </a:r>
          </a:p>
          <a:p>
            <a:r>
              <a:rPr lang="en-US" dirty="0" smtClean="0"/>
              <a:t>Compaction,</a:t>
            </a:r>
          </a:p>
          <a:p>
            <a:r>
              <a:rPr lang="en-US" dirty="0" smtClean="0"/>
              <a:t>&amp; Cementation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5549900" y="5588000"/>
            <a:ext cx="1079500" cy="539750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26053" y="5588000"/>
            <a:ext cx="153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 &amp; Pressure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/>
              <a:t>Weathering</a:t>
            </a:r>
            <a:r>
              <a:rPr lang="en-US" dirty="0"/>
              <a:t> is the breaking down of rocks and other materials.  </a:t>
            </a:r>
            <a:endParaRPr lang="en-US" dirty="0" smtClean="0"/>
          </a:p>
          <a:p>
            <a:r>
              <a:rPr lang="en-US" dirty="0"/>
              <a:t>Chemical Weathering</a:t>
            </a:r>
          </a:p>
          <a:p>
            <a:pPr lvl="1"/>
            <a:r>
              <a:rPr lang="en-US" dirty="0"/>
              <a:t>Hydrolysis = reaction with water</a:t>
            </a:r>
          </a:p>
          <a:p>
            <a:pPr lvl="1"/>
            <a:r>
              <a:rPr lang="en-US" dirty="0"/>
              <a:t>Oxidation = reaction with oxygen</a:t>
            </a:r>
          </a:p>
          <a:p>
            <a:pPr lvl="1"/>
            <a:r>
              <a:rPr lang="en-US" dirty="0"/>
              <a:t>Carbonation = reaction with carbonic acid</a:t>
            </a:r>
          </a:p>
          <a:p>
            <a:pPr lvl="0"/>
            <a:r>
              <a:rPr lang="en-US" dirty="0" smtClean="0"/>
              <a:t>Mechanical Weathering</a:t>
            </a:r>
          </a:p>
          <a:p>
            <a:pPr lvl="1"/>
            <a:r>
              <a:rPr lang="en-US" dirty="0" smtClean="0"/>
              <a:t>Root action</a:t>
            </a:r>
          </a:p>
          <a:p>
            <a:pPr lvl="1"/>
            <a:r>
              <a:rPr lang="en-US" dirty="0" smtClean="0"/>
              <a:t>Temperature change</a:t>
            </a:r>
          </a:p>
          <a:p>
            <a:pPr lvl="1"/>
            <a:r>
              <a:rPr lang="en-US" dirty="0" smtClean="0"/>
              <a:t>Ice wedging</a:t>
            </a:r>
          </a:p>
          <a:p>
            <a:pPr lvl="1"/>
            <a:endParaRPr lang="en-US" dirty="0"/>
          </a:p>
          <a:p>
            <a:pPr marL="32004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0525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Erosion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sz="3600" b="1" dirty="0"/>
              <a:t>Erosion</a:t>
            </a:r>
            <a:r>
              <a:rPr lang="en-US" sz="3600" dirty="0"/>
              <a:t> is the physical movement of weathered material from one place to another.  </a:t>
            </a:r>
          </a:p>
          <a:p>
            <a:pPr lvl="1"/>
            <a:r>
              <a:rPr lang="en-US" sz="3600" dirty="0" smtClean="0"/>
              <a:t>Running water</a:t>
            </a:r>
          </a:p>
          <a:p>
            <a:pPr lvl="1"/>
            <a:r>
              <a:rPr lang="en-US" sz="3600" dirty="0" smtClean="0"/>
              <a:t>Wind</a:t>
            </a:r>
          </a:p>
          <a:p>
            <a:pPr lvl="1"/>
            <a:r>
              <a:rPr lang="en-US" sz="3600" dirty="0" smtClean="0"/>
              <a:t>Waves</a:t>
            </a:r>
          </a:p>
          <a:p>
            <a:pPr lvl="1"/>
            <a:r>
              <a:rPr lang="en-US" sz="3600" dirty="0" smtClean="0"/>
              <a:t>Glaciers</a:t>
            </a:r>
          </a:p>
          <a:p>
            <a:pPr lvl="1"/>
            <a:r>
              <a:rPr lang="en-US" sz="3600" dirty="0" smtClean="0"/>
              <a:t>Gravity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3270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Deposition is when weathered material carried by erosion is dropped or put in new places.  </a:t>
            </a:r>
            <a:endParaRPr lang="en-US" sz="3600" dirty="0"/>
          </a:p>
        </p:txBody>
      </p:sp>
      <p:pic>
        <p:nvPicPr>
          <p:cNvPr id="4" name="Picture 3" descr="Erosion_deposi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29" y="2732044"/>
            <a:ext cx="5548577" cy="396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808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Geologic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can we learn about the earth’s history from:</a:t>
            </a:r>
          </a:p>
          <a:p>
            <a:pPr lvl="1"/>
            <a:r>
              <a:rPr lang="en-US" dirty="0" smtClean="0"/>
              <a:t>Rock layers- approximate age (Oldest layers on the bottom if layers are undisturbed.)</a:t>
            </a:r>
          </a:p>
          <a:p>
            <a:pPr lvl="1"/>
            <a:r>
              <a:rPr lang="en-US" dirty="0" smtClean="0"/>
              <a:t>Folds &amp; Faults- earthquake has taken place.</a:t>
            </a:r>
          </a:p>
          <a:p>
            <a:pPr lvl="1"/>
            <a:r>
              <a:rPr lang="en-US" dirty="0" smtClean="0"/>
              <a:t>Fossils- Index fossils tell us the approximate age of the rock.</a:t>
            </a:r>
          </a:p>
          <a:p>
            <a:pPr lvl="1"/>
            <a:r>
              <a:rPr lang="en-US" dirty="0" smtClean="0"/>
              <a:t>Layers- tell us about the weather and geography.  (That oceans/deserts or other environments used to exist.)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632" y="4649693"/>
            <a:ext cx="2084863" cy="1561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856" y="4649693"/>
            <a:ext cx="2077055" cy="1561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Fossils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Fossils are the remains or traces of organisms that lived long ago.  </a:t>
            </a:r>
          </a:p>
          <a:p>
            <a:pPr lvl="1"/>
            <a:r>
              <a:rPr lang="en-US" dirty="0" smtClean="0"/>
              <a:t>Mold/Cast</a:t>
            </a:r>
          </a:p>
          <a:p>
            <a:pPr lvl="1"/>
            <a:r>
              <a:rPr lang="en-US" dirty="0" smtClean="0"/>
              <a:t>Imprint/Trace</a:t>
            </a:r>
          </a:p>
          <a:p>
            <a:pPr lvl="1"/>
            <a:r>
              <a:rPr lang="en-US" dirty="0" smtClean="0"/>
              <a:t>Petrification</a:t>
            </a:r>
          </a:p>
          <a:p>
            <a:pPr lvl="1"/>
            <a:r>
              <a:rPr lang="en-US" dirty="0" smtClean="0"/>
              <a:t>True Form/</a:t>
            </a:r>
          </a:p>
          <a:p>
            <a:pPr marL="32004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Whole Animal</a:t>
            </a:r>
            <a:endParaRPr lang="en-US" dirty="0"/>
          </a:p>
        </p:txBody>
      </p:sp>
      <p:pic>
        <p:nvPicPr>
          <p:cNvPr id="4" name="Picture 3" descr="images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320" y="2237091"/>
            <a:ext cx="5164480" cy="332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403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862" y="1417638"/>
            <a:ext cx="2703938" cy="3443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Volcanoes </a:t>
            </a:r>
            <a:r>
              <a:rPr lang="en-US" dirty="0" smtClean="0"/>
              <a:t>&amp; Earthquakes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280035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How do volcanoes and earthquakes change the earth’s surface?</a:t>
            </a:r>
          </a:p>
          <a:p>
            <a:pPr lvl="1"/>
            <a:r>
              <a:rPr lang="en-US" dirty="0" smtClean="0"/>
              <a:t>They bring energy to the Earth’s surface.</a:t>
            </a:r>
          </a:p>
          <a:p>
            <a:pPr lvl="1"/>
            <a:r>
              <a:rPr lang="en-US" dirty="0" smtClean="0"/>
              <a:t>They create mountains and cracks in the crust.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763" y="4021394"/>
            <a:ext cx="3507522" cy="2551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Volcanoes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r>
              <a:rPr lang="en-US" dirty="0" smtClean="0"/>
              <a:t>Volcanoes form when tectonic plates move and magma is squeezed out.  </a:t>
            </a:r>
          </a:p>
          <a:p>
            <a:pPr lvl="1"/>
            <a:r>
              <a:rPr lang="en-US" dirty="0" smtClean="0"/>
              <a:t>Cinder Cone = explosive</a:t>
            </a:r>
          </a:p>
          <a:p>
            <a:pPr lvl="1"/>
            <a:r>
              <a:rPr lang="en-US" dirty="0" smtClean="0"/>
              <a:t>Shield = quiet</a:t>
            </a:r>
          </a:p>
          <a:p>
            <a:pPr lvl="1"/>
            <a:r>
              <a:rPr lang="en-US" dirty="0" smtClean="0"/>
              <a:t>Composite = both </a:t>
            </a:r>
            <a:endParaRPr lang="en-US" dirty="0"/>
          </a:p>
        </p:txBody>
      </p:sp>
      <p:pic>
        <p:nvPicPr>
          <p:cNvPr id="5" name="Picture 4" descr="volcano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06" y="3502858"/>
            <a:ext cx="8686800" cy="285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790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27644"/>
            <a:ext cx="7571958" cy="4572000"/>
          </a:xfrm>
        </p:spPr>
        <p:txBody>
          <a:bodyPr/>
          <a:lstStyle/>
          <a:p>
            <a:pPr lvl="0"/>
            <a:r>
              <a:rPr lang="en-US" dirty="0"/>
              <a:t>An </a:t>
            </a:r>
            <a:r>
              <a:rPr lang="en-US" b="1" dirty="0"/>
              <a:t>earthquake</a:t>
            </a:r>
            <a:r>
              <a:rPr lang="en-US" dirty="0"/>
              <a:t> is the shaking of the earth’s surface from sudden movements of the earth’s crust. </a:t>
            </a:r>
            <a:endParaRPr lang="en-US" dirty="0" smtClean="0"/>
          </a:p>
          <a:p>
            <a:pPr lvl="1"/>
            <a:r>
              <a:rPr lang="en-US" dirty="0"/>
              <a:t>Focus = below surface</a:t>
            </a:r>
          </a:p>
          <a:p>
            <a:pPr lvl="1"/>
            <a:r>
              <a:rPr lang="en-US" dirty="0" smtClean="0"/>
              <a:t>Epicenter = on surface</a:t>
            </a:r>
          </a:p>
          <a:p>
            <a:endParaRPr lang="en-US" dirty="0"/>
          </a:p>
        </p:txBody>
      </p:sp>
      <p:pic>
        <p:nvPicPr>
          <p:cNvPr id="6" name="Picture 5" descr="downloa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581" y="3297169"/>
            <a:ext cx="4921777" cy="356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76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Natural resources are materials, substances and components found in the natural environment.  They can be living or non-living.  </a:t>
            </a:r>
          </a:p>
          <a:p>
            <a:r>
              <a:rPr lang="en-US" dirty="0" smtClean="0"/>
              <a:t>Renewable resources include:</a:t>
            </a:r>
          </a:p>
          <a:p>
            <a:pPr lvl="1"/>
            <a:r>
              <a:rPr lang="en-US" dirty="0" smtClean="0"/>
              <a:t>Plants</a:t>
            </a:r>
          </a:p>
          <a:p>
            <a:pPr lvl="1"/>
            <a:r>
              <a:rPr lang="en-US" dirty="0" smtClean="0"/>
              <a:t>Wind</a:t>
            </a:r>
          </a:p>
          <a:p>
            <a:pPr lvl="1"/>
            <a:r>
              <a:rPr lang="en-US" dirty="0" smtClean="0"/>
              <a:t>Water</a:t>
            </a:r>
          </a:p>
          <a:p>
            <a:r>
              <a:rPr lang="en-US" dirty="0" smtClean="0"/>
              <a:t>Non-renewable resources include:</a:t>
            </a:r>
          </a:p>
          <a:p>
            <a:pPr lvl="1"/>
            <a:r>
              <a:rPr lang="en-US" dirty="0" smtClean="0"/>
              <a:t>Oil</a:t>
            </a:r>
          </a:p>
          <a:p>
            <a:pPr lvl="1"/>
            <a:r>
              <a:rPr lang="en-US" dirty="0" smtClean="0"/>
              <a:t>Coal</a:t>
            </a:r>
          </a:p>
          <a:p>
            <a:pPr marL="320040" lvl="1" indent="0">
              <a:buNone/>
            </a:pPr>
            <a:endParaRPr lang="en-US" dirty="0" smtClean="0"/>
          </a:p>
          <a:p>
            <a:pPr marL="320040" lvl="1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008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Synthetic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Synthetic products are man-made materials and substances.  They DO NOT occur naturally in the environment.  Natural resources are changed chemically to make synthetic products.  There are three types: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Plant based: food, medicine, clothes</a:t>
            </a:r>
          </a:p>
          <a:p>
            <a:pPr lvl="1"/>
            <a:r>
              <a:rPr lang="en-US" dirty="0" smtClean="0"/>
              <a:t>Animal based: clothing, food gelatin</a:t>
            </a:r>
          </a:p>
          <a:p>
            <a:pPr lvl="1"/>
            <a:r>
              <a:rPr lang="en-US" dirty="0" smtClean="0"/>
              <a:t>Petroleum based: crude oil, Styrofoam, nylon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952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During the actual phase change the TEMPERATURE does not change</a:t>
            </a:r>
          </a:p>
          <a:p>
            <a:r>
              <a:rPr lang="en-US" dirty="0" smtClean="0"/>
              <a:t>During the actual phase change the HEAT ENERGY increases or decreases.</a:t>
            </a:r>
          </a:p>
        </p:txBody>
      </p:sp>
      <p:pic>
        <p:nvPicPr>
          <p:cNvPr id="4" name="Picture 3" descr="phase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48" y="3368643"/>
            <a:ext cx="6450438" cy="32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30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happens to the particles of a substance if you add or take away energy in a chemical reaction?</a:t>
            </a:r>
          </a:p>
          <a:p>
            <a:pPr lvl="1"/>
            <a:r>
              <a:rPr lang="en-US" dirty="0" smtClean="0"/>
              <a:t>If you add energy, the particles will speed up and spread out.  (They heat up)</a:t>
            </a:r>
          </a:p>
          <a:p>
            <a:pPr lvl="1"/>
            <a:r>
              <a:rPr lang="en-US" dirty="0" smtClean="0"/>
              <a:t>If you take energy away, the particles will slow down and move closer together.  (They cool down)</a:t>
            </a:r>
          </a:p>
          <a:p>
            <a:r>
              <a:rPr lang="en-US" dirty="0" smtClean="0"/>
              <a:t>List the types of energy that might be given off or taken in during a chemical change.</a:t>
            </a:r>
          </a:p>
          <a:p>
            <a:pPr lvl="1"/>
            <a:r>
              <a:rPr lang="en-US" dirty="0" smtClean="0"/>
              <a:t>Light</a:t>
            </a:r>
          </a:p>
          <a:p>
            <a:pPr lvl="1"/>
            <a:r>
              <a:rPr lang="en-US" dirty="0" smtClean="0"/>
              <a:t>Heat</a:t>
            </a:r>
          </a:p>
          <a:p>
            <a:pPr lvl="1"/>
            <a:r>
              <a:rPr lang="en-US" dirty="0" smtClean="0"/>
              <a:t>Sound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725" y="274638"/>
            <a:ext cx="981075" cy="1759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943" y="4597400"/>
            <a:ext cx="673782" cy="1895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7"/>
            <a:ext cx="7772400" cy="829639"/>
          </a:xfrm>
        </p:spPr>
        <p:txBody>
          <a:bodyPr>
            <a:normAutofit/>
          </a:bodyPr>
          <a:lstStyle/>
          <a:p>
            <a:r>
              <a:rPr lang="en-US" dirty="0" smtClean="0"/>
              <a:t>Conservation </a:t>
            </a:r>
            <a:r>
              <a:rPr lang="en-US" dirty="0" smtClean="0"/>
              <a:t>of Mass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104277"/>
            <a:ext cx="77724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What is the law of conservation of mass?</a:t>
            </a:r>
          </a:p>
          <a:p>
            <a:pPr lvl="1"/>
            <a:r>
              <a:rPr lang="en-US" dirty="0" smtClean="0"/>
              <a:t>Mass cannot be created or </a:t>
            </a:r>
            <a:r>
              <a:rPr lang="en-US" dirty="0" smtClean="0"/>
              <a:t>destroyed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</a:t>
            </a:r>
            <a:r>
              <a:rPr lang="en-US" dirty="0" smtClean="0"/>
              <a:t>he </a:t>
            </a:r>
            <a:r>
              <a:rPr lang="en-US" dirty="0" smtClean="0"/>
              <a:t>mass of the products equals the mass of the reactants.</a:t>
            </a:r>
          </a:p>
          <a:p>
            <a:pPr marL="32004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dirty="0" smtClean="0"/>
              <a:t>  </a:t>
            </a:r>
            <a:r>
              <a:rPr lang="en-US" dirty="0" smtClean="0"/>
              <a:t>Reactants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Products</a:t>
            </a:r>
            <a:endParaRPr lang="en-US" dirty="0">
              <a:sym typeface="Wingdings"/>
            </a:endParaRPr>
          </a:p>
          <a:p>
            <a:pPr marL="320040" lvl="1" indent="0">
              <a:buNone/>
            </a:pP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2 H2  +  O2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 </a:t>
            </a:r>
            <a:r>
              <a:rPr lang="en-US" dirty="0" smtClean="0"/>
              <a:t>2 H2O</a:t>
            </a:r>
            <a:endParaRPr lang="en-US" dirty="0" smtClean="0"/>
          </a:p>
          <a:p>
            <a:pPr marL="320040" lvl="1" indent="0">
              <a:buNone/>
            </a:pPr>
            <a:r>
              <a:rPr lang="en-US" dirty="0" smtClean="0">
                <a:sym typeface="Wingdings"/>
              </a:rPr>
              <a:t>4 </a:t>
            </a:r>
            <a:r>
              <a:rPr lang="en-US" dirty="0" smtClean="0">
                <a:sym typeface="Wingdings"/>
              </a:rPr>
              <a:t>atoms of </a:t>
            </a:r>
            <a:r>
              <a:rPr lang="en-US" dirty="0" smtClean="0">
                <a:sym typeface="Wingdings"/>
              </a:rPr>
              <a:t>Hydrogen</a:t>
            </a:r>
            <a:r>
              <a:rPr lang="en-US" dirty="0" smtClean="0">
                <a:sym typeface="Wingdings"/>
              </a:rPr>
              <a:t> on </a:t>
            </a:r>
            <a:r>
              <a:rPr lang="en-US" dirty="0" smtClean="0">
                <a:sym typeface="Wingdings"/>
              </a:rPr>
              <a:t>the left </a:t>
            </a:r>
            <a:r>
              <a:rPr lang="en-US" dirty="0" smtClean="0">
                <a:sym typeface="Wingdings"/>
              </a:rPr>
              <a:t>AND </a:t>
            </a:r>
            <a:r>
              <a:rPr lang="en-US" dirty="0" smtClean="0">
                <a:sym typeface="Wingdings"/>
              </a:rPr>
              <a:t>right sides</a:t>
            </a:r>
          </a:p>
          <a:p>
            <a:pPr marL="320040" lvl="1" indent="0">
              <a:buNone/>
            </a:pPr>
            <a:r>
              <a:rPr lang="en-US" dirty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atoms of Oxygen on the left </a:t>
            </a:r>
            <a:r>
              <a:rPr lang="en-US" dirty="0" smtClean="0">
                <a:sym typeface="Wingdings"/>
              </a:rPr>
              <a:t>AND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right </a:t>
            </a:r>
            <a:r>
              <a:rPr lang="en-US" dirty="0" smtClean="0">
                <a:sym typeface="Wingdings"/>
              </a:rPr>
              <a:t>sides</a:t>
            </a:r>
          </a:p>
          <a:p>
            <a:pPr marL="320040" lvl="1" indent="0">
              <a:buNone/>
            </a:pPr>
            <a:r>
              <a:rPr lang="en-US" dirty="0" smtClean="0">
                <a:sym typeface="Wingdings"/>
              </a:rPr>
              <a:t>       Reactants (4 H and 2 O) = Products (4 H and 2 O)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826000"/>
            <a:ext cx="2546350" cy="1812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575" y="4826000"/>
            <a:ext cx="1498600" cy="149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62" y="5676277"/>
            <a:ext cx="1006475" cy="962072"/>
          </a:xfrm>
          <a:prstGeom prst="rect">
            <a:avLst/>
          </a:prstGeom>
        </p:spPr>
      </p:pic>
      <p:sp>
        <p:nvSpPr>
          <p:cNvPr id="7" name="Plus 6"/>
          <p:cNvSpPr/>
          <p:nvPr/>
        </p:nvSpPr>
        <p:spPr>
          <a:xfrm>
            <a:off x="3414395" y="5271770"/>
            <a:ext cx="822960" cy="822960"/>
          </a:xfrm>
          <a:prstGeom prst="mathPlu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Equal 7"/>
          <p:cNvSpPr/>
          <p:nvPr/>
        </p:nvSpPr>
        <p:spPr>
          <a:xfrm>
            <a:off x="5748020" y="5224145"/>
            <a:ext cx="822960" cy="822960"/>
          </a:xfrm>
          <a:prstGeom prst="mathEqual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4975" y="5000625"/>
            <a:ext cx="1638300" cy="107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ＭＳ ゴシック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ヒラギノ明朝 Pro W3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Equity.thmx</Template>
  <TotalTime>4382</TotalTime>
  <Words>1557</Words>
  <Application>Microsoft Macintosh PowerPoint</Application>
  <PresentationFormat>On-screen Show (4:3)</PresentationFormat>
  <Paragraphs>266</Paragraphs>
  <Slides>48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Equity</vt:lpstr>
      <vt:lpstr>Macintosh HD:Users:teacher:Documents:8th Grade:Physical Science:Waves:Tests:Waves &amp; Energy Test.doc!OLE_LINK1</vt:lpstr>
      <vt:lpstr>SAGE Review 2017</vt:lpstr>
      <vt:lpstr>Physical Science</vt:lpstr>
      <vt:lpstr>Properties</vt:lpstr>
      <vt:lpstr>Changes</vt:lpstr>
      <vt:lpstr>Natural Resources</vt:lpstr>
      <vt:lpstr>Synthetic Products</vt:lpstr>
      <vt:lpstr>Phase Changes</vt:lpstr>
      <vt:lpstr>Energy</vt:lpstr>
      <vt:lpstr>Conservation of Mass</vt:lpstr>
      <vt:lpstr>Physics</vt:lpstr>
      <vt:lpstr>Newton’s First Law</vt:lpstr>
      <vt:lpstr>Newton’s Second Law</vt:lpstr>
      <vt:lpstr>Newton’s Third Law</vt:lpstr>
      <vt:lpstr>Potential Energy</vt:lpstr>
      <vt:lpstr>Kinetic Energy</vt:lpstr>
      <vt:lpstr>Energy Transfer</vt:lpstr>
      <vt:lpstr>Transverse Waves</vt:lpstr>
      <vt:lpstr>Longitudinal Waves</vt:lpstr>
      <vt:lpstr>Frequency/Amplitude</vt:lpstr>
      <vt:lpstr>Analog Signals</vt:lpstr>
      <vt:lpstr>Digital Signals</vt:lpstr>
      <vt:lpstr>Life Science</vt:lpstr>
      <vt:lpstr>Photosynthesis</vt:lpstr>
      <vt:lpstr>Respiration</vt:lpstr>
      <vt:lpstr>Photosynthesis vs. Respiration</vt:lpstr>
      <vt:lpstr>Energy Pathway</vt:lpstr>
      <vt:lpstr>Food Chains</vt:lpstr>
      <vt:lpstr>Food Webs</vt:lpstr>
      <vt:lpstr>Symbiosis</vt:lpstr>
      <vt:lpstr>Trophic Levels</vt:lpstr>
      <vt:lpstr>Carbon Cycle</vt:lpstr>
      <vt:lpstr>Environmental Issues</vt:lpstr>
      <vt:lpstr>Inference vs. Evidence</vt:lpstr>
      <vt:lpstr>Geology</vt:lpstr>
      <vt:lpstr>Rocks and Minerals</vt:lpstr>
      <vt:lpstr>Minerals</vt:lpstr>
      <vt:lpstr>Sedimentary Rocks</vt:lpstr>
      <vt:lpstr>Igneous Rocks</vt:lpstr>
      <vt:lpstr>Metamorphic Rocks</vt:lpstr>
      <vt:lpstr>Rock Cycle</vt:lpstr>
      <vt:lpstr>Weathering</vt:lpstr>
      <vt:lpstr>Erosion</vt:lpstr>
      <vt:lpstr>Deposition</vt:lpstr>
      <vt:lpstr>Geologic Principles</vt:lpstr>
      <vt:lpstr>Fossils</vt:lpstr>
      <vt:lpstr>Volcanoes &amp; Earthquakes</vt:lpstr>
      <vt:lpstr>Volcanoes</vt:lpstr>
      <vt:lpstr>Earthquakes</vt:lpstr>
    </vt:vector>
  </TitlesOfParts>
  <Company>ICSD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 Of Year Test Review</dc:title>
  <dc:creator>Teacher ICSD</dc:creator>
  <cp:lastModifiedBy>Teacher Iron</cp:lastModifiedBy>
  <cp:revision>104</cp:revision>
  <cp:lastPrinted>2010-04-28T20:27:42Z</cp:lastPrinted>
  <dcterms:created xsi:type="dcterms:W3CDTF">2011-03-30T20:40:32Z</dcterms:created>
  <dcterms:modified xsi:type="dcterms:W3CDTF">2017-04-30T23:23:08Z</dcterms:modified>
</cp:coreProperties>
</file>